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61" r:id="rId4"/>
    <p:sldId id="258" r:id="rId5"/>
    <p:sldId id="262" r:id="rId6"/>
    <p:sldId id="259" r:id="rId7"/>
    <p:sldId id="263" r:id="rId8"/>
    <p:sldId id="264" r:id="rId9"/>
    <p:sldId id="265" r:id="rId10"/>
    <p:sldId id="266" r:id="rId11"/>
    <p:sldId id="267" r:id="rId12"/>
    <p:sldId id="268" r:id="rId13"/>
    <p:sldId id="269"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91" d="100"/>
          <a:sy n="91" d="100"/>
        </p:scale>
        <p:origin x="37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97288-606F-4CBF-A99A-1F6B8E65CBA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4C92CAA-BDAD-459D-AC47-BC7069C544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8257493-1921-4878-9303-2B02D2AEC547}"/>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5" name="Footer Placeholder 4">
            <a:extLst>
              <a:ext uri="{FF2B5EF4-FFF2-40B4-BE49-F238E27FC236}">
                <a16:creationId xmlns:a16="http://schemas.microsoft.com/office/drawing/2014/main" id="{EBA5785D-2BEA-472F-A948-61E6666C56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03DDB6-1A25-44DF-87CB-15FBD714B82B}"/>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2611817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30415-C70B-4B70-A852-86BC327DA7D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C4D8829-EF14-4498-A26F-FB038A7EF8E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CDA791-5BB7-4FCA-AE13-575729C76860}"/>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5" name="Footer Placeholder 4">
            <a:extLst>
              <a:ext uri="{FF2B5EF4-FFF2-40B4-BE49-F238E27FC236}">
                <a16:creationId xmlns:a16="http://schemas.microsoft.com/office/drawing/2014/main" id="{BE0DF286-C588-4849-AB5F-7AFE0ABB76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8A1BD2-E6D9-4F55-947D-785D64C4ECFC}"/>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3224829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00083E-C757-46E2-9FDA-7BAD63E7D1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3AD492E-4E76-4FEC-BE12-D579CC91FF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C18FA9-FF23-4E56-8B5B-8DBACF681913}"/>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5" name="Footer Placeholder 4">
            <a:extLst>
              <a:ext uri="{FF2B5EF4-FFF2-40B4-BE49-F238E27FC236}">
                <a16:creationId xmlns:a16="http://schemas.microsoft.com/office/drawing/2014/main" id="{D087BD1C-A974-4130-845A-3F7A29F687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103293-8187-4B96-A3B6-CEF61E5C770B}"/>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947120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80030-75B4-4BC9-B3F7-9D6C5AF2E2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7C57E-B862-4922-BBE5-E0BCC40C0D2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1BD7B3-E28A-44AE-AAA8-5B1A3098C24A}"/>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5" name="Footer Placeholder 4">
            <a:extLst>
              <a:ext uri="{FF2B5EF4-FFF2-40B4-BE49-F238E27FC236}">
                <a16:creationId xmlns:a16="http://schemas.microsoft.com/office/drawing/2014/main" id="{C2CEA463-0176-4BE6-A113-C1AB7DBF7E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45CB46-70CA-4812-9C7F-DD4DBB40C9ED}"/>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3754443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8BC3A-E66E-49B6-A44B-DB76464DC6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A9162B-5AE5-4A06-A588-9D1A932138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E8ECBBE-D035-41C9-B773-25A03D2136F1}"/>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5" name="Footer Placeholder 4">
            <a:extLst>
              <a:ext uri="{FF2B5EF4-FFF2-40B4-BE49-F238E27FC236}">
                <a16:creationId xmlns:a16="http://schemas.microsoft.com/office/drawing/2014/main" id="{8205E2EA-882A-480F-B68D-F18CC8586D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0D3081-8AAB-41D4-8BBB-448B26022637}"/>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10950843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10267-E6EC-4D6A-8BCB-D9513A437F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56F4E2-0F63-47B7-8934-03025FA416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F8FD5C-EC4D-4CCE-92F5-0ABE563133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93F6D8-FFB0-46E6-8CAC-F15CBC1D3E07}"/>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6" name="Footer Placeholder 5">
            <a:extLst>
              <a:ext uri="{FF2B5EF4-FFF2-40B4-BE49-F238E27FC236}">
                <a16:creationId xmlns:a16="http://schemas.microsoft.com/office/drawing/2014/main" id="{2EA3F203-B3C2-49BC-B297-D0155F49B1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A3E9F3-E97A-43AD-AAE9-062AFC357032}"/>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10755074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5BC6C-C5EA-410F-9ACB-EA8CC189EAC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668D389-509F-41A1-A924-D3EE11BF42A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4BD7F-9BF2-4613-BE14-5A8D59A6E6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B704258-E6D6-4D90-B092-DD7EF93B44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9E53F8-77A7-45A4-B306-355A8FEFED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0C5C15-3611-454A-BF38-68DC846C5E39}"/>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8" name="Footer Placeholder 7">
            <a:extLst>
              <a:ext uri="{FF2B5EF4-FFF2-40B4-BE49-F238E27FC236}">
                <a16:creationId xmlns:a16="http://schemas.microsoft.com/office/drawing/2014/main" id="{AC52A560-B4CB-40F3-9314-6CA4277DE5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2F33785-158C-4F59-8D2B-5D77797B46D0}"/>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3980109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CFE2F-D906-4876-A9DA-84B5921070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5E1982D-C478-4D89-905D-C944A367F704}"/>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4" name="Footer Placeholder 3">
            <a:extLst>
              <a:ext uri="{FF2B5EF4-FFF2-40B4-BE49-F238E27FC236}">
                <a16:creationId xmlns:a16="http://schemas.microsoft.com/office/drawing/2014/main" id="{EFC3DBE3-B1AE-4493-8047-4372B9DDF5A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F858591-EA68-418A-80B6-E606F30275B4}"/>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3285152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369EF8-3ECB-4905-A031-41B614BB5081}"/>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3" name="Footer Placeholder 2">
            <a:extLst>
              <a:ext uri="{FF2B5EF4-FFF2-40B4-BE49-F238E27FC236}">
                <a16:creationId xmlns:a16="http://schemas.microsoft.com/office/drawing/2014/main" id="{C7A56568-7274-463F-B905-47E4C46E98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9713E1-507A-4A35-BC91-E2BC2A0E194B}"/>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310974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DD6D8-D739-4679-BDA8-D266693FA1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5D92EF9-4F08-4308-B0DD-4E124AA456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9E9012-1FF5-4D45-A34B-FAE1228D1D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83B7FE-073D-496E-B52D-F65B96C317A7}"/>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6" name="Footer Placeholder 5">
            <a:extLst>
              <a:ext uri="{FF2B5EF4-FFF2-40B4-BE49-F238E27FC236}">
                <a16:creationId xmlns:a16="http://schemas.microsoft.com/office/drawing/2014/main" id="{D27A8D3D-C18E-450D-B59E-5EF36F156A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63BFB3-9F89-4EA1-BC40-9E5506F76F10}"/>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1265147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150B8-467C-4259-93BE-684036F796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F9F3BD8-7D5C-4CE5-8BA6-FAED622EE4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6B13C9-2272-4F6C-A6B1-A99F1F172E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86EF99-2E20-4235-A652-9106E76CC226}"/>
              </a:ext>
            </a:extLst>
          </p:cNvPr>
          <p:cNvSpPr>
            <a:spLocks noGrp="1"/>
          </p:cNvSpPr>
          <p:nvPr>
            <p:ph type="dt" sz="half" idx="10"/>
          </p:nvPr>
        </p:nvSpPr>
        <p:spPr/>
        <p:txBody>
          <a:bodyPr/>
          <a:lstStyle/>
          <a:p>
            <a:fld id="{A8473027-7B9E-4D13-9501-5FC8945EAF46}" type="datetimeFigureOut">
              <a:rPr lang="en-US" smtClean="0"/>
              <a:t>1/27/2022</a:t>
            </a:fld>
            <a:endParaRPr lang="en-US"/>
          </a:p>
        </p:txBody>
      </p:sp>
      <p:sp>
        <p:nvSpPr>
          <p:cNvPr id="6" name="Footer Placeholder 5">
            <a:extLst>
              <a:ext uri="{FF2B5EF4-FFF2-40B4-BE49-F238E27FC236}">
                <a16:creationId xmlns:a16="http://schemas.microsoft.com/office/drawing/2014/main" id="{5EA120F4-5AA9-4B50-81D3-7747A70374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739DD3-6B81-4A92-87D9-CFD6905B13DA}"/>
              </a:ext>
            </a:extLst>
          </p:cNvPr>
          <p:cNvSpPr>
            <a:spLocks noGrp="1"/>
          </p:cNvSpPr>
          <p:nvPr>
            <p:ph type="sldNum" sz="quarter" idx="12"/>
          </p:nvPr>
        </p:nvSpPr>
        <p:spPr/>
        <p:txBody>
          <a:bodyPr/>
          <a:lstStyle/>
          <a:p>
            <a:fld id="{C49DE802-E4F5-4A04-B3B5-F90B5499BCE0}" type="slidenum">
              <a:rPr lang="en-US" smtClean="0"/>
              <a:t>‹#›</a:t>
            </a:fld>
            <a:endParaRPr lang="en-US"/>
          </a:p>
        </p:txBody>
      </p:sp>
    </p:spTree>
    <p:extLst>
      <p:ext uri="{BB962C8B-B14F-4D97-AF65-F5344CB8AC3E}">
        <p14:creationId xmlns:p14="http://schemas.microsoft.com/office/powerpoint/2010/main" val="175093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32000"/>
            <a:lum/>
          </a:blip>
          <a:srcRect/>
          <a:stretch>
            <a:fillRect t="-6000" b="-6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5FE9F-A454-4E51-9F57-D2EA349A51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3FD149-2905-4919-8DE3-8B6525EB00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316576-CB7A-45CC-855D-075F4D68F0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473027-7B9E-4D13-9501-5FC8945EAF46}" type="datetimeFigureOut">
              <a:rPr lang="en-US" smtClean="0"/>
              <a:t>1/27/2022</a:t>
            </a:fld>
            <a:endParaRPr lang="en-US"/>
          </a:p>
        </p:txBody>
      </p:sp>
      <p:sp>
        <p:nvSpPr>
          <p:cNvPr id="5" name="Footer Placeholder 4">
            <a:extLst>
              <a:ext uri="{FF2B5EF4-FFF2-40B4-BE49-F238E27FC236}">
                <a16:creationId xmlns:a16="http://schemas.microsoft.com/office/drawing/2014/main" id="{9B423A9D-EAB6-48CD-AECF-EE051B6511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D88D10-EDC6-4F33-9812-CD84A7C866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DE802-E4F5-4A04-B3B5-F90B5499BCE0}" type="slidenum">
              <a:rPr lang="en-US" smtClean="0"/>
              <a:t>‹#›</a:t>
            </a:fld>
            <a:endParaRPr lang="en-US"/>
          </a:p>
        </p:txBody>
      </p:sp>
    </p:spTree>
    <p:extLst>
      <p:ext uri="{BB962C8B-B14F-4D97-AF65-F5344CB8AC3E}">
        <p14:creationId xmlns:p14="http://schemas.microsoft.com/office/powerpoint/2010/main" val="9359460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jis-grade11.web.app/"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2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59208-70F8-482C-BF4F-B5CE0C29673A}"/>
              </a:ext>
            </a:extLst>
          </p:cNvPr>
          <p:cNvSpPr>
            <a:spLocks noGrp="1"/>
          </p:cNvSpPr>
          <p:nvPr>
            <p:ph type="ctrTitle"/>
          </p:nvPr>
        </p:nvSpPr>
        <p:spPr/>
        <p:txBody>
          <a:bodyPr>
            <a:normAutofit/>
          </a:bodyPr>
          <a:lstStyle/>
          <a:p>
            <a:r>
              <a:rPr lang="en-US" sz="9600" dirty="0">
                <a:effectLst>
                  <a:outerShdw blurRad="38100" dist="38100" dir="2700000" algn="tl">
                    <a:srgbClr val="000000">
                      <a:alpha val="43137"/>
                    </a:srgbClr>
                  </a:outerShdw>
                </a:effectLst>
                <a:latin typeface="Gang of Three" panose="02000000000000000000" pitchFamily="2" charset="0"/>
              </a:rPr>
              <a:t>China &amp; History</a:t>
            </a:r>
          </a:p>
        </p:txBody>
      </p:sp>
      <p:sp>
        <p:nvSpPr>
          <p:cNvPr id="3" name="Subtitle 2">
            <a:extLst>
              <a:ext uri="{FF2B5EF4-FFF2-40B4-BE49-F238E27FC236}">
                <a16:creationId xmlns:a16="http://schemas.microsoft.com/office/drawing/2014/main" id="{C08C5942-34B1-4C60-AB09-773EBBEDB82A}"/>
              </a:ext>
            </a:extLst>
          </p:cNvPr>
          <p:cNvSpPr>
            <a:spLocks noGrp="1"/>
          </p:cNvSpPr>
          <p:nvPr>
            <p:ph type="subTitle" idx="1"/>
          </p:nvPr>
        </p:nvSpPr>
        <p:spPr/>
        <p:txBody>
          <a:bodyPr>
            <a:normAutofit/>
          </a:bodyPr>
          <a:lstStyle/>
          <a:p>
            <a:r>
              <a:rPr lang="en-US" sz="3600" dirty="0">
                <a:effectLst>
                  <a:outerShdw blurRad="38100" dist="38100" dir="2700000" algn="tl">
                    <a:srgbClr val="000000">
                      <a:alpha val="43137"/>
                    </a:srgbClr>
                  </a:outerShdw>
                </a:effectLst>
                <a:latin typeface="Zenzai Itacha" panose="02000000000000000000" pitchFamily="2" charset="0"/>
              </a:rPr>
              <a:t>Made by Muhammad Arsalan </a:t>
            </a:r>
            <a:r>
              <a:rPr lang="zh-CN" altLang="en-US" sz="3200" dirty="0">
                <a:effectLst>
                  <a:outerShdw blurRad="38100" dist="38100" dir="2700000" algn="tl">
                    <a:srgbClr val="000000">
                      <a:alpha val="43137"/>
                    </a:srgbClr>
                  </a:outerShdw>
                </a:effectLst>
                <a:latin typeface="Zenzai Itacha" panose="02000000000000000000" pitchFamily="2" charset="0"/>
              </a:rPr>
              <a:t>穆罕默德</a:t>
            </a:r>
            <a:r>
              <a:rPr lang="en-US" altLang="zh-CN" sz="3200" dirty="0">
                <a:effectLst>
                  <a:outerShdw blurRad="38100" dist="38100" dir="2700000" algn="tl">
                    <a:srgbClr val="000000">
                      <a:alpha val="43137"/>
                    </a:srgbClr>
                  </a:outerShdw>
                </a:effectLst>
                <a:latin typeface="Zenzai Itacha" panose="02000000000000000000" pitchFamily="2" charset="0"/>
              </a:rPr>
              <a:t>·</a:t>
            </a:r>
            <a:r>
              <a:rPr lang="zh-CN" altLang="en-US" sz="3200" dirty="0">
                <a:effectLst>
                  <a:outerShdw blurRad="38100" dist="38100" dir="2700000" algn="tl">
                    <a:srgbClr val="000000">
                      <a:alpha val="43137"/>
                    </a:srgbClr>
                  </a:outerShdw>
                </a:effectLst>
                <a:latin typeface="Zenzai Itacha" panose="02000000000000000000" pitchFamily="2" charset="0"/>
              </a:rPr>
              <a:t>阿尔萨兰制造</a:t>
            </a:r>
            <a:endParaRPr lang="en-US" altLang="zh-CN" sz="3200" dirty="0">
              <a:effectLst>
                <a:outerShdw blurRad="38100" dist="38100" dir="2700000" algn="tl">
                  <a:srgbClr val="000000">
                    <a:alpha val="43137"/>
                  </a:srgbClr>
                </a:outerShdw>
              </a:effectLst>
              <a:latin typeface="Zenzai Itacha" panose="02000000000000000000" pitchFamily="2" charset="0"/>
            </a:endParaRPr>
          </a:p>
          <a:p>
            <a:r>
              <a:rPr lang="en-US" sz="3200" dirty="0">
                <a:effectLst>
                  <a:outerShdw blurRad="38100" dist="38100" dir="2700000" algn="tl">
                    <a:srgbClr val="000000">
                      <a:alpha val="43137"/>
                    </a:srgbClr>
                  </a:outerShdw>
                </a:effectLst>
                <a:latin typeface="Zenzai Itacha" panose="02000000000000000000" pitchFamily="2" charset="0"/>
              </a:rPr>
              <a:t>Grade 11-O</a:t>
            </a:r>
            <a:endParaRPr lang="en-US" sz="3600" dirty="0">
              <a:effectLst>
                <a:outerShdw blurRad="38100" dist="38100" dir="2700000" algn="tl">
                  <a:srgbClr val="000000">
                    <a:alpha val="43137"/>
                  </a:srgbClr>
                </a:outerShdw>
              </a:effectLst>
              <a:latin typeface="Zenzai Itacha" panose="02000000000000000000" pitchFamily="2" charset="0"/>
            </a:endParaRPr>
          </a:p>
        </p:txBody>
      </p:sp>
      <p:sp>
        <p:nvSpPr>
          <p:cNvPr id="6" name="TextBox 5">
            <a:extLst>
              <a:ext uri="{FF2B5EF4-FFF2-40B4-BE49-F238E27FC236}">
                <a16:creationId xmlns:a16="http://schemas.microsoft.com/office/drawing/2014/main" id="{524B3E1F-25F8-4FF9-8DD7-7B8B4245731A}"/>
              </a:ext>
            </a:extLst>
          </p:cNvPr>
          <p:cNvSpPr txBox="1"/>
          <p:nvPr/>
        </p:nvSpPr>
        <p:spPr>
          <a:xfrm>
            <a:off x="7627690" y="1600200"/>
            <a:ext cx="3040310" cy="769441"/>
          </a:xfrm>
          <a:prstGeom prst="rect">
            <a:avLst/>
          </a:prstGeom>
          <a:noFill/>
        </p:spPr>
        <p:txBody>
          <a:bodyPr wrap="square" rtlCol="0">
            <a:spAutoFit/>
          </a:bodyPr>
          <a:lstStyle/>
          <a:p>
            <a:pPr algn="r"/>
            <a:r>
              <a:rPr lang="zh-CN" altLang="en-US" sz="4400" b="1"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中国与历史</a:t>
            </a:r>
          </a:p>
        </p:txBody>
      </p:sp>
    </p:spTree>
    <p:extLst>
      <p:ext uri="{BB962C8B-B14F-4D97-AF65-F5344CB8AC3E}">
        <p14:creationId xmlns:p14="http://schemas.microsoft.com/office/powerpoint/2010/main" val="2194809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1F14F-5F2E-4C54-801C-671622F87D38}"/>
              </a:ext>
            </a:extLst>
          </p:cNvPr>
          <p:cNvSpPr>
            <a:spLocks noGrp="1"/>
          </p:cNvSpPr>
          <p:nvPr>
            <p:ph type="title"/>
          </p:nvPr>
        </p:nvSpPr>
        <p:spPr/>
        <p:txBody>
          <a:bodyPr>
            <a:normAutofit/>
          </a:bodyPr>
          <a:lstStyle/>
          <a:p>
            <a:r>
              <a:rPr lang="en-US" sz="7200" dirty="0">
                <a:effectLst>
                  <a:outerShdw blurRad="38100" dist="38100" dir="2700000" algn="tl">
                    <a:srgbClr val="000000">
                      <a:alpha val="43137"/>
                    </a:srgbClr>
                  </a:outerShdw>
                </a:effectLst>
                <a:latin typeface="Kashima Brush Demo" panose="02000500000000000000" pitchFamily="50" charset="0"/>
              </a:rPr>
              <a:t>Climate</a:t>
            </a:r>
          </a:p>
        </p:txBody>
      </p:sp>
      <p:sp>
        <p:nvSpPr>
          <p:cNvPr id="3" name="Content Placeholder 2">
            <a:extLst>
              <a:ext uri="{FF2B5EF4-FFF2-40B4-BE49-F238E27FC236}">
                <a16:creationId xmlns:a16="http://schemas.microsoft.com/office/drawing/2014/main" id="{48A51AAA-DE5F-4B66-AE5C-AE183BC8150B}"/>
              </a:ext>
            </a:extLst>
          </p:cNvPr>
          <p:cNvSpPr>
            <a:spLocks noGrp="1"/>
          </p:cNvSpPr>
          <p:nvPr>
            <p:ph idx="1"/>
          </p:nvPr>
        </p:nvSpPr>
        <p:spPr/>
        <p:txBody>
          <a:bodyPr>
            <a:normAutofit/>
          </a:bodyPr>
          <a:lstStyle/>
          <a:p>
            <a:pPr>
              <a:lnSpc>
                <a:spcPct val="150000"/>
              </a:lnSpc>
            </a:pPr>
            <a:r>
              <a:rPr lang="en-US" b="1" i="0" dirty="0">
                <a:effectLst/>
                <a:latin typeface="Harukaze" pitchFamily="2" charset="0"/>
              </a:rPr>
              <a:t>China's climate varies from bitter cold in winter to unbearable heat in summer. The Yangtze River serves as China's official dividing line between north and south. Given the size and varied landscape of the country, there is no one time in the year when Chinese weather is ideal. Of course, the warmest areas in winter are to be found in the South and Southwest, such as Sichuan, </a:t>
            </a:r>
            <a:r>
              <a:rPr lang="en-US" b="1" i="0" dirty="0" err="1">
                <a:effectLst/>
                <a:latin typeface="Harukaze" pitchFamily="2" charset="0"/>
              </a:rPr>
              <a:t>Banna</a:t>
            </a:r>
            <a:r>
              <a:rPr lang="en-US" b="1" i="0" dirty="0">
                <a:effectLst/>
                <a:latin typeface="Harukaze" pitchFamily="2" charset="0"/>
              </a:rPr>
              <a:t> in Yunnan, and Hainan Island. In summer the coolest spots are in the far northeast.</a:t>
            </a:r>
            <a:endParaRPr lang="en-US" dirty="0">
              <a:latin typeface="Harukaze" pitchFamily="2" charset="0"/>
            </a:endParaRPr>
          </a:p>
        </p:txBody>
      </p:sp>
      <p:sp>
        <p:nvSpPr>
          <p:cNvPr id="4" name="TextBox 3">
            <a:extLst>
              <a:ext uri="{FF2B5EF4-FFF2-40B4-BE49-F238E27FC236}">
                <a16:creationId xmlns:a16="http://schemas.microsoft.com/office/drawing/2014/main" id="{BBEFFEC5-1634-4246-844A-3CD0447E715F}"/>
              </a:ext>
            </a:extLst>
          </p:cNvPr>
          <p:cNvSpPr txBox="1"/>
          <p:nvPr/>
        </p:nvSpPr>
        <p:spPr>
          <a:xfrm>
            <a:off x="10026942" y="643185"/>
            <a:ext cx="1326858"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气候</a:t>
            </a:r>
          </a:p>
        </p:txBody>
      </p:sp>
    </p:spTree>
    <p:extLst>
      <p:ext uri="{BB962C8B-B14F-4D97-AF65-F5344CB8AC3E}">
        <p14:creationId xmlns:p14="http://schemas.microsoft.com/office/powerpoint/2010/main" val="3462778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1A979-2F7E-4054-BF4A-EDDEF2BCF36D}"/>
              </a:ext>
            </a:extLst>
          </p:cNvPr>
          <p:cNvSpPr>
            <a:spLocks noGrp="1"/>
          </p:cNvSpPr>
          <p:nvPr>
            <p:ph type="title"/>
          </p:nvPr>
        </p:nvSpPr>
        <p:spPr/>
        <p:txBody>
          <a:bodyPr>
            <a:noAutofit/>
          </a:bodyPr>
          <a:lstStyle/>
          <a:p>
            <a:r>
              <a:rPr lang="en-US" sz="5400" dirty="0">
                <a:effectLst>
                  <a:outerShdw blurRad="38100" dist="38100" dir="2700000" algn="tl">
                    <a:srgbClr val="000000">
                      <a:alpha val="43137"/>
                    </a:srgbClr>
                  </a:outerShdw>
                </a:effectLst>
                <a:latin typeface="Gang of Three" panose="02000000000000000000" pitchFamily="2" charset="0"/>
              </a:rPr>
              <a:t>Population</a:t>
            </a:r>
            <a:endParaRPr lang="en-US" sz="4000" dirty="0">
              <a:effectLst>
                <a:outerShdw blurRad="38100" dist="38100" dir="2700000" algn="tl">
                  <a:srgbClr val="000000">
                    <a:alpha val="43137"/>
                  </a:srgbClr>
                </a:outerShdw>
              </a:effectLst>
              <a:latin typeface="Gang of Three" panose="02000000000000000000" pitchFamily="2" charset="0"/>
            </a:endParaRPr>
          </a:p>
        </p:txBody>
      </p:sp>
      <p:sp>
        <p:nvSpPr>
          <p:cNvPr id="4" name="Text Placeholder 3">
            <a:extLst>
              <a:ext uri="{FF2B5EF4-FFF2-40B4-BE49-F238E27FC236}">
                <a16:creationId xmlns:a16="http://schemas.microsoft.com/office/drawing/2014/main" id="{A86A4B31-6DB7-4A03-886F-AAD02E2A8F7C}"/>
              </a:ext>
            </a:extLst>
          </p:cNvPr>
          <p:cNvSpPr>
            <a:spLocks noGrp="1"/>
          </p:cNvSpPr>
          <p:nvPr>
            <p:ph type="body" sz="half" idx="2"/>
          </p:nvPr>
        </p:nvSpPr>
        <p:spPr>
          <a:xfrm>
            <a:off x="839788" y="2057400"/>
            <a:ext cx="4252329" cy="3811588"/>
          </a:xfrm>
        </p:spPr>
        <p:txBody>
          <a:bodyPr>
            <a:normAutofit/>
          </a:bodyPr>
          <a:lstStyle/>
          <a:p>
            <a:pPr algn="l"/>
            <a:r>
              <a:rPr lang="en-US" sz="4000" b="1" i="0" dirty="0">
                <a:solidFill>
                  <a:srgbClr val="515050"/>
                </a:solidFill>
                <a:effectLst/>
                <a:latin typeface="Harukaze" pitchFamily="2" charset="0"/>
              </a:rPr>
              <a:t>The population on China is on world’s no. one and is one of the main reasons that China is trying to reduce reproduction of babies in the Country.</a:t>
            </a:r>
            <a:endParaRPr lang="en-US" sz="4000" b="0" i="0" dirty="0">
              <a:solidFill>
                <a:srgbClr val="333333"/>
              </a:solidFill>
              <a:effectLst/>
              <a:latin typeface="Harukaze" pitchFamily="2" charset="0"/>
            </a:endParaRPr>
          </a:p>
        </p:txBody>
      </p:sp>
      <p:pic>
        <p:nvPicPr>
          <p:cNvPr id="2050" name="Picture 2">
            <a:extLst>
              <a:ext uri="{FF2B5EF4-FFF2-40B4-BE49-F238E27FC236}">
                <a16:creationId xmlns:a16="http://schemas.microsoft.com/office/drawing/2014/main" id="{517A4196-9BA2-4986-AB75-FEDD23381586}"/>
              </a:ext>
            </a:extLst>
          </p:cNvPr>
          <p:cNvPicPr>
            <a:picLocks noGrp="1" noChangeAspect="1" noChangeArrowheads="1"/>
          </p:cNvPicPr>
          <p:nvPr>
            <p:ph type="pic" idx="1"/>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t="-22442" b="-22442"/>
          <a:stretch/>
        </p:blipFill>
        <p:spPr bwMode="auto">
          <a:xfrm>
            <a:off x="5183188" y="987425"/>
            <a:ext cx="6172200" cy="487362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B80F8A0-ADED-4CFB-B199-6EC13E859819}"/>
              </a:ext>
            </a:extLst>
          </p:cNvPr>
          <p:cNvSpPr txBox="1"/>
          <p:nvPr/>
        </p:nvSpPr>
        <p:spPr>
          <a:xfrm>
            <a:off x="10026942" y="643185"/>
            <a:ext cx="1326858"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人口</a:t>
            </a:r>
          </a:p>
        </p:txBody>
      </p:sp>
    </p:spTree>
    <p:extLst>
      <p:ext uri="{BB962C8B-B14F-4D97-AF65-F5344CB8AC3E}">
        <p14:creationId xmlns:p14="http://schemas.microsoft.com/office/powerpoint/2010/main" val="3247361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1A979-2F7E-4054-BF4A-EDDEF2BCF36D}"/>
              </a:ext>
            </a:extLst>
          </p:cNvPr>
          <p:cNvSpPr>
            <a:spLocks noGrp="1"/>
          </p:cNvSpPr>
          <p:nvPr>
            <p:ph type="title"/>
          </p:nvPr>
        </p:nvSpPr>
        <p:spPr/>
        <p:txBody>
          <a:bodyPr>
            <a:noAutofit/>
          </a:bodyPr>
          <a:lstStyle/>
          <a:p>
            <a:r>
              <a:rPr lang="en-US" sz="6000" dirty="0">
                <a:effectLst>
                  <a:outerShdw blurRad="38100" dist="38100" dir="2700000" algn="tl">
                    <a:srgbClr val="000000">
                      <a:alpha val="43137"/>
                    </a:srgbClr>
                  </a:outerShdw>
                </a:effectLst>
                <a:latin typeface="Gang of Three" panose="02000000000000000000" pitchFamily="2" charset="0"/>
              </a:rPr>
              <a:t>Currency</a:t>
            </a:r>
            <a:endParaRPr lang="en-US" sz="4000" dirty="0">
              <a:effectLst>
                <a:outerShdw blurRad="38100" dist="38100" dir="2700000" algn="tl">
                  <a:srgbClr val="000000">
                    <a:alpha val="43137"/>
                  </a:srgbClr>
                </a:outerShdw>
              </a:effectLst>
              <a:latin typeface="Gang of Three" panose="02000000000000000000" pitchFamily="2" charset="0"/>
            </a:endParaRPr>
          </a:p>
        </p:txBody>
      </p:sp>
      <p:sp>
        <p:nvSpPr>
          <p:cNvPr id="4" name="Text Placeholder 3">
            <a:extLst>
              <a:ext uri="{FF2B5EF4-FFF2-40B4-BE49-F238E27FC236}">
                <a16:creationId xmlns:a16="http://schemas.microsoft.com/office/drawing/2014/main" id="{A86A4B31-6DB7-4A03-886F-AAD02E2A8F7C}"/>
              </a:ext>
            </a:extLst>
          </p:cNvPr>
          <p:cNvSpPr>
            <a:spLocks noGrp="1"/>
          </p:cNvSpPr>
          <p:nvPr>
            <p:ph type="body" sz="half" idx="2"/>
          </p:nvPr>
        </p:nvSpPr>
        <p:spPr>
          <a:xfrm>
            <a:off x="839788" y="2057400"/>
            <a:ext cx="4252329" cy="3811588"/>
          </a:xfrm>
        </p:spPr>
        <p:txBody>
          <a:bodyPr>
            <a:normAutofit/>
          </a:bodyPr>
          <a:lstStyle/>
          <a:p>
            <a:pPr algn="l"/>
            <a:r>
              <a:rPr lang="en-US" sz="4400" b="0" i="0" dirty="0">
                <a:solidFill>
                  <a:srgbClr val="202122"/>
                </a:solidFill>
                <a:effectLst/>
                <a:latin typeface="Harukaze" pitchFamily="2" charset="0"/>
              </a:rPr>
              <a:t>The </a:t>
            </a:r>
            <a:r>
              <a:rPr lang="en-US" sz="4400" b="1" dirty="0">
                <a:solidFill>
                  <a:srgbClr val="202122"/>
                </a:solidFill>
                <a:latin typeface="Harukaze" pitchFamily="2" charset="0"/>
              </a:rPr>
              <a:t>R</a:t>
            </a:r>
            <a:r>
              <a:rPr lang="en-US" sz="4400" b="1" i="0" dirty="0">
                <a:solidFill>
                  <a:srgbClr val="202122"/>
                </a:solidFill>
                <a:effectLst/>
                <a:latin typeface="Harukaze" pitchFamily="2" charset="0"/>
              </a:rPr>
              <a:t>enminbi (RMB)</a:t>
            </a:r>
            <a:endParaRPr lang="en-US" sz="4000" b="0" i="0" dirty="0">
              <a:solidFill>
                <a:srgbClr val="333333"/>
              </a:solidFill>
              <a:effectLst/>
              <a:latin typeface="Harukaze" pitchFamily="2" charset="0"/>
            </a:endParaRPr>
          </a:p>
        </p:txBody>
      </p:sp>
      <p:pic>
        <p:nvPicPr>
          <p:cNvPr id="2050" name="Picture 2">
            <a:extLst>
              <a:ext uri="{FF2B5EF4-FFF2-40B4-BE49-F238E27FC236}">
                <a16:creationId xmlns:a16="http://schemas.microsoft.com/office/drawing/2014/main" id="{517A4196-9BA2-4986-AB75-FEDD23381586}"/>
              </a:ext>
            </a:extLst>
          </p:cNvPr>
          <p:cNvPicPr>
            <a:picLocks noGrp="1" noChangeAspect="1" noChangeArrowheads="1"/>
          </p:cNvPicPr>
          <p:nvPr>
            <p:ph type="pic" idx="1"/>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t="-13800" b="-13800"/>
          <a:stretch/>
        </p:blipFill>
        <p:spPr bwMode="auto">
          <a:xfrm>
            <a:off x="5183188" y="987425"/>
            <a:ext cx="6172200" cy="48736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50AA7CC-323E-4C52-A9F0-44BFF77E9F0C}"/>
              </a:ext>
            </a:extLst>
          </p:cNvPr>
          <p:cNvSpPr txBox="1"/>
          <p:nvPr/>
        </p:nvSpPr>
        <p:spPr>
          <a:xfrm>
            <a:off x="10026942" y="643185"/>
            <a:ext cx="1326858"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货币</a:t>
            </a:r>
          </a:p>
        </p:txBody>
      </p:sp>
    </p:spTree>
    <p:extLst>
      <p:ext uri="{BB962C8B-B14F-4D97-AF65-F5344CB8AC3E}">
        <p14:creationId xmlns:p14="http://schemas.microsoft.com/office/powerpoint/2010/main" val="10503675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1F14F-5F2E-4C54-801C-671622F87D38}"/>
              </a:ext>
            </a:extLst>
          </p:cNvPr>
          <p:cNvSpPr>
            <a:spLocks noGrp="1"/>
          </p:cNvSpPr>
          <p:nvPr>
            <p:ph type="title"/>
          </p:nvPr>
        </p:nvSpPr>
        <p:spPr/>
        <p:txBody>
          <a:bodyPr>
            <a:normAutofit/>
          </a:bodyPr>
          <a:lstStyle/>
          <a:p>
            <a:r>
              <a:rPr lang="en-US" sz="7200" dirty="0">
                <a:effectLst>
                  <a:outerShdw blurRad="38100" dist="38100" dir="2700000" algn="tl">
                    <a:srgbClr val="000000">
                      <a:alpha val="43137"/>
                    </a:srgbClr>
                  </a:outerShdw>
                </a:effectLst>
                <a:latin typeface="Kashima Brush Demo" panose="02000500000000000000" pitchFamily="50" charset="0"/>
              </a:rPr>
              <a:t>Currency</a:t>
            </a:r>
          </a:p>
        </p:txBody>
      </p:sp>
      <p:sp>
        <p:nvSpPr>
          <p:cNvPr id="3" name="Content Placeholder 2">
            <a:extLst>
              <a:ext uri="{FF2B5EF4-FFF2-40B4-BE49-F238E27FC236}">
                <a16:creationId xmlns:a16="http://schemas.microsoft.com/office/drawing/2014/main" id="{48A51AAA-DE5F-4B66-AE5C-AE183BC8150B}"/>
              </a:ext>
            </a:extLst>
          </p:cNvPr>
          <p:cNvSpPr>
            <a:spLocks noGrp="1"/>
          </p:cNvSpPr>
          <p:nvPr>
            <p:ph idx="1"/>
          </p:nvPr>
        </p:nvSpPr>
        <p:spPr/>
        <p:txBody>
          <a:bodyPr>
            <a:normAutofit/>
          </a:bodyPr>
          <a:lstStyle/>
          <a:p>
            <a:pPr>
              <a:lnSpc>
                <a:spcPct val="150000"/>
              </a:lnSpc>
            </a:pPr>
            <a:r>
              <a:rPr lang="en-US" b="1" i="0" dirty="0">
                <a:effectLst/>
                <a:latin typeface="Harukaze" pitchFamily="2" charset="0"/>
              </a:rPr>
              <a:t>The renminbi is the official currency of the People's Republic of China and one of the world's reserve currencies, ranking as the eighth most traded currency in the world as of April </a:t>
            </a:r>
            <a:r>
              <a:rPr lang="en-US" b="1" i="0" dirty="0">
                <a:effectLst/>
                <a:latin typeface="Zenzai Itacha" panose="02000000000000000000" pitchFamily="2" charset="0"/>
              </a:rPr>
              <a:t>2019</a:t>
            </a:r>
            <a:r>
              <a:rPr lang="en-US" b="1" i="0" dirty="0">
                <a:effectLst/>
                <a:latin typeface="Harukaze" pitchFamily="2" charset="0"/>
              </a:rPr>
              <a:t>.</a:t>
            </a:r>
          </a:p>
          <a:p>
            <a:pPr>
              <a:lnSpc>
                <a:spcPct val="150000"/>
              </a:lnSpc>
            </a:pPr>
            <a:r>
              <a:rPr lang="en-US" b="1" i="0" dirty="0">
                <a:effectLst/>
                <a:latin typeface="Harukaze" pitchFamily="2" charset="0"/>
              </a:rPr>
              <a:t>The yuan (Chinese: </a:t>
            </a:r>
            <a:r>
              <a:rPr lang="ja-JP" altLang="en-US" b="1" i="0" dirty="0">
                <a:effectLst/>
                <a:latin typeface="Harukaze" pitchFamily="2" charset="0"/>
              </a:rPr>
              <a:t>元</a:t>
            </a:r>
            <a:r>
              <a:rPr lang="en-US" altLang="ja-JP" b="1" i="0" dirty="0">
                <a:effectLst/>
                <a:latin typeface="Harukaze" pitchFamily="2" charset="0"/>
              </a:rPr>
              <a:t>; </a:t>
            </a:r>
            <a:r>
              <a:rPr lang="en-US" b="1" i="0" dirty="0">
                <a:effectLst/>
                <a:latin typeface="Harukaze" pitchFamily="2" charset="0"/>
              </a:rPr>
              <a:t>pinyin: </a:t>
            </a:r>
            <a:r>
              <a:rPr lang="en-US" b="1" i="0" dirty="0" err="1">
                <a:effectLst/>
                <a:latin typeface="Harukaze" pitchFamily="2" charset="0"/>
              </a:rPr>
              <a:t>yuán</a:t>
            </a:r>
            <a:r>
              <a:rPr lang="en-US" b="1" i="0" dirty="0">
                <a:effectLst/>
                <a:latin typeface="Harukaze" pitchFamily="2" charset="0"/>
              </a:rPr>
              <a:t>) is the basic unit of the renminbi, but the word is also used to refer to the Chinese currency generally, especially in international contexts. One yuan divides into </a:t>
            </a:r>
            <a:r>
              <a:rPr lang="en-US" b="1" i="0" dirty="0">
                <a:effectLst/>
                <a:latin typeface="Zenzai Itacha" panose="02000000000000000000" pitchFamily="2" charset="0"/>
              </a:rPr>
              <a:t>10</a:t>
            </a:r>
            <a:r>
              <a:rPr lang="en-US" b="1" i="0" dirty="0">
                <a:effectLst/>
                <a:latin typeface="Harukaze" pitchFamily="2" charset="0"/>
              </a:rPr>
              <a:t> </a:t>
            </a:r>
            <a:r>
              <a:rPr lang="en-US" b="1" i="0" dirty="0" err="1">
                <a:effectLst/>
                <a:latin typeface="Harukaze" pitchFamily="2" charset="0"/>
              </a:rPr>
              <a:t>jiao</a:t>
            </a:r>
            <a:r>
              <a:rPr lang="en-US" b="1" i="0" dirty="0">
                <a:effectLst/>
                <a:latin typeface="Harukaze" pitchFamily="2" charset="0"/>
              </a:rPr>
              <a:t> (Chinese: </a:t>
            </a:r>
            <a:r>
              <a:rPr lang="ja-JP" altLang="en-US" b="1" i="0" dirty="0">
                <a:effectLst/>
                <a:latin typeface="Harukaze" pitchFamily="2" charset="0"/>
              </a:rPr>
              <a:t>角</a:t>
            </a:r>
            <a:r>
              <a:rPr lang="en-US" altLang="ja-JP" b="1" i="0" dirty="0">
                <a:effectLst/>
                <a:latin typeface="Harukaze" pitchFamily="2" charset="0"/>
              </a:rPr>
              <a:t>; </a:t>
            </a:r>
            <a:r>
              <a:rPr lang="en-US" b="1" i="0" dirty="0">
                <a:effectLst/>
                <a:latin typeface="Harukaze" pitchFamily="2" charset="0"/>
              </a:rPr>
              <a:t>pinyin: </a:t>
            </a:r>
            <a:r>
              <a:rPr lang="en-US" b="1" i="0" dirty="0" err="1">
                <a:effectLst/>
                <a:latin typeface="Harukaze" pitchFamily="2" charset="0"/>
              </a:rPr>
              <a:t>jiǎo</a:t>
            </a:r>
            <a:r>
              <a:rPr lang="en-US" b="1" i="0" dirty="0">
                <a:effectLst/>
                <a:latin typeface="Harukaze" pitchFamily="2" charset="0"/>
              </a:rPr>
              <a:t>), and a </a:t>
            </a:r>
            <a:r>
              <a:rPr lang="en-US" b="1" i="0" dirty="0" err="1">
                <a:effectLst/>
                <a:latin typeface="Harukaze" pitchFamily="2" charset="0"/>
              </a:rPr>
              <a:t>jiao</a:t>
            </a:r>
            <a:r>
              <a:rPr lang="en-US" b="1" i="0" dirty="0">
                <a:effectLst/>
                <a:latin typeface="Harukaze" pitchFamily="2" charset="0"/>
              </a:rPr>
              <a:t> in turn divides into </a:t>
            </a:r>
            <a:r>
              <a:rPr lang="en-US" b="1" i="0" dirty="0">
                <a:effectLst/>
                <a:latin typeface="Zenzai Itacha" panose="02000000000000000000" pitchFamily="2" charset="0"/>
              </a:rPr>
              <a:t>10</a:t>
            </a:r>
            <a:r>
              <a:rPr lang="en-US" b="1" i="0" dirty="0">
                <a:effectLst/>
                <a:latin typeface="Harukaze" pitchFamily="2" charset="0"/>
              </a:rPr>
              <a:t> fen (Chinese: </a:t>
            </a:r>
            <a:r>
              <a:rPr lang="ja-JP" altLang="en-US" b="1" i="0" dirty="0">
                <a:effectLst/>
                <a:latin typeface="Harukaze" pitchFamily="2" charset="0"/>
              </a:rPr>
              <a:t>分</a:t>
            </a:r>
            <a:r>
              <a:rPr lang="en-US" altLang="ja-JP" b="1" i="0" dirty="0">
                <a:effectLst/>
                <a:latin typeface="Harukaze" pitchFamily="2" charset="0"/>
              </a:rPr>
              <a:t>; </a:t>
            </a:r>
            <a:r>
              <a:rPr lang="en-US" b="1" i="0" dirty="0">
                <a:effectLst/>
                <a:latin typeface="Harukaze" pitchFamily="2" charset="0"/>
              </a:rPr>
              <a:t>pinyin: </a:t>
            </a:r>
            <a:r>
              <a:rPr lang="en-US" b="1" i="0" dirty="0" err="1">
                <a:effectLst/>
                <a:latin typeface="Harukaze" pitchFamily="2" charset="0"/>
              </a:rPr>
              <a:t>fēn</a:t>
            </a:r>
            <a:r>
              <a:rPr lang="en-US" b="1" i="0" dirty="0">
                <a:effectLst/>
                <a:latin typeface="Harukaze" pitchFamily="2" charset="0"/>
              </a:rPr>
              <a:t>). The renminbi is issued by the People's Bank of China, the monetary authority of China.</a:t>
            </a:r>
            <a:endParaRPr lang="en-US" dirty="0">
              <a:latin typeface="Harukaze" pitchFamily="2" charset="0"/>
            </a:endParaRPr>
          </a:p>
        </p:txBody>
      </p:sp>
      <p:sp>
        <p:nvSpPr>
          <p:cNvPr id="4" name="TextBox 3">
            <a:extLst>
              <a:ext uri="{FF2B5EF4-FFF2-40B4-BE49-F238E27FC236}">
                <a16:creationId xmlns:a16="http://schemas.microsoft.com/office/drawing/2014/main" id="{BBEFFEC5-1634-4246-844A-3CD0447E715F}"/>
              </a:ext>
            </a:extLst>
          </p:cNvPr>
          <p:cNvSpPr txBox="1"/>
          <p:nvPr/>
        </p:nvSpPr>
        <p:spPr>
          <a:xfrm>
            <a:off x="10026942" y="643185"/>
            <a:ext cx="1326858"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货币</a:t>
            </a:r>
          </a:p>
        </p:txBody>
      </p:sp>
    </p:spTree>
    <p:extLst>
      <p:ext uri="{BB962C8B-B14F-4D97-AF65-F5344CB8AC3E}">
        <p14:creationId xmlns:p14="http://schemas.microsoft.com/office/powerpoint/2010/main" val="8871277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87291-04F8-4C7C-A1CF-9D501C05F480}"/>
              </a:ext>
            </a:extLst>
          </p:cNvPr>
          <p:cNvSpPr>
            <a:spLocks noGrp="1"/>
          </p:cNvSpPr>
          <p:nvPr>
            <p:ph type="ctrTitle"/>
          </p:nvPr>
        </p:nvSpPr>
        <p:spPr/>
        <p:txBody>
          <a:bodyPr>
            <a:normAutofit fontScale="90000"/>
          </a:bodyPr>
          <a:lstStyle/>
          <a:p>
            <a:r>
              <a:rPr lang="en-US" sz="13800" b="1" dirty="0">
                <a:effectLst>
                  <a:outerShdw blurRad="38100" dist="38100" dir="2700000" algn="tl">
                    <a:srgbClr val="000000">
                      <a:alpha val="43137"/>
                    </a:srgbClr>
                  </a:outerShdw>
                </a:effectLst>
                <a:latin typeface="Gang of Three" panose="02000000000000000000" pitchFamily="2" charset="0"/>
              </a:rPr>
              <a:t>Thank You!</a:t>
            </a:r>
          </a:p>
        </p:txBody>
      </p:sp>
      <p:sp>
        <p:nvSpPr>
          <p:cNvPr id="3" name="Subtitle 2">
            <a:extLst>
              <a:ext uri="{FF2B5EF4-FFF2-40B4-BE49-F238E27FC236}">
                <a16:creationId xmlns:a16="http://schemas.microsoft.com/office/drawing/2014/main" id="{0990CC9B-E4AB-41F3-BC0A-C6FB30E9CC9A}"/>
              </a:ext>
            </a:extLst>
          </p:cNvPr>
          <p:cNvSpPr>
            <a:spLocks noGrp="1"/>
          </p:cNvSpPr>
          <p:nvPr>
            <p:ph type="subTitle" idx="1"/>
          </p:nvPr>
        </p:nvSpPr>
        <p:spPr/>
        <p:txBody>
          <a:bodyPr>
            <a:normAutofit/>
          </a:bodyPr>
          <a:lstStyle/>
          <a:p>
            <a:pPr>
              <a:lnSpc>
                <a:spcPct val="100000"/>
              </a:lnSpc>
            </a:pPr>
            <a:r>
              <a:rPr lang="en-US" sz="4000" dirty="0">
                <a:latin typeface="Zenzai Itacha" panose="02000000000000000000" pitchFamily="2" charset="0"/>
              </a:rPr>
              <a:t>Come visit China!</a:t>
            </a:r>
            <a:r>
              <a:rPr lang="zh-CN" altLang="en-US" sz="4000" dirty="0">
                <a:latin typeface="FZKai-Z03" panose="03000509000000000000" pitchFamily="65" charset="-122"/>
                <a:ea typeface="FZKai-Z03" panose="03000509000000000000" pitchFamily="65" charset="-122"/>
              </a:rPr>
              <a:t>来中国看看吧！ </a:t>
            </a:r>
            <a:br>
              <a:rPr lang="en-US" sz="4000" dirty="0">
                <a:latin typeface="Zenzai Itacha" panose="02000000000000000000" pitchFamily="2" charset="0"/>
              </a:rPr>
            </a:br>
            <a:r>
              <a:rPr lang="en-US" sz="4000" dirty="0">
                <a:latin typeface="Zenzai Itacha" panose="02000000000000000000" pitchFamily="2" charset="0"/>
              </a:rPr>
              <a:t>And also </a:t>
            </a:r>
            <a:r>
              <a:rPr lang="en-US" sz="4000" dirty="0">
                <a:latin typeface="Zenzai Itacha" panose="02000000000000000000" pitchFamily="2" charset="0"/>
                <a:hlinkClick r:id="rId2"/>
              </a:rPr>
              <a:t>https</a:t>
            </a:r>
            <a:r>
              <a:rPr lang="en-US" sz="4000" dirty="0">
                <a:latin typeface="Harukaze" pitchFamily="2" charset="0"/>
                <a:hlinkClick r:id="rId2"/>
              </a:rPr>
              <a:t>://</a:t>
            </a:r>
            <a:r>
              <a:rPr lang="en-US" sz="4000" dirty="0">
                <a:latin typeface="Zenzai Itacha" panose="02000000000000000000" pitchFamily="2" charset="0"/>
                <a:hlinkClick r:id="rId2"/>
              </a:rPr>
              <a:t>jis</a:t>
            </a:r>
            <a:r>
              <a:rPr lang="en-US" sz="4000" dirty="0">
                <a:latin typeface="Harukaze" pitchFamily="2" charset="0"/>
                <a:hlinkClick r:id="rId2"/>
              </a:rPr>
              <a:t>-</a:t>
            </a:r>
            <a:r>
              <a:rPr lang="en-US" sz="4000" dirty="0">
                <a:latin typeface="Zenzai Itacha" panose="02000000000000000000" pitchFamily="2" charset="0"/>
                <a:hlinkClick r:id="rId2"/>
              </a:rPr>
              <a:t>grade11</a:t>
            </a:r>
            <a:r>
              <a:rPr lang="en-US" sz="4000" dirty="0">
                <a:latin typeface="Harukaze" pitchFamily="2" charset="0"/>
                <a:hlinkClick r:id="rId2"/>
              </a:rPr>
              <a:t>.</a:t>
            </a:r>
            <a:r>
              <a:rPr lang="en-US" sz="4000" dirty="0">
                <a:latin typeface="Zenzai Itacha" panose="02000000000000000000" pitchFamily="2" charset="0"/>
                <a:hlinkClick r:id="rId2"/>
              </a:rPr>
              <a:t>web</a:t>
            </a:r>
            <a:r>
              <a:rPr lang="en-US" sz="4000" dirty="0">
                <a:latin typeface="Harukaze" pitchFamily="2" charset="0"/>
                <a:hlinkClick r:id="rId2"/>
              </a:rPr>
              <a:t>.</a:t>
            </a:r>
            <a:r>
              <a:rPr lang="en-US" sz="4000" dirty="0">
                <a:latin typeface="Zenzai Itacha" panose="02000000000000000000" pitchFamily="2" charset="0"/>
                <a:hlinkClick r:id="rId2"/>
              </a:rPr>
              <a:t>app</a:t>
            </a:r>
            <a:r>
              <a:rPr lang="en-US" sz="4000" dirty="0">
                <a:latin typeface="Harukaze" pitchFamily="2" charset="0"/>
                <a:hlinkClick r:id="rId2"/>
              </a:rPr>
              <a:t>/</a:t>
            </a:r>
            <a:endParaRPr lang="en-US" sz="4000" dirty="0">
              <a:latin typeface="Harukaze" pitchFamily="2" charset="0"/>
            </a:endParaRPr>
          </a:p>
          <a:p>
            <a:endParaRPr lang="en-US" sz="4000" dirty="0">
              <a:latin typeface="Zenzai Itacha" panose="02000000000000000000" pitchFamily="2" charset="0"/>
            </a:endParaRPr>
          </a:p>
          <a:p>
            <a:endParaRPr lang="en-US" sz="4000" dirty="0">
              <a:latin typeface="Zenzai Itacha" panose="02000000000000000000" pitchFamily="2" charset="0"/>
            </a:endParaRPr>
          </a:p>
        </p:txBody>
      </p:sp>
      <p:sp>
        <p:nvSpPr>
          <p:cNvPr id="4" name="TextBox 3">
            <a:extLst>
              <a:ext uri="{FF2B5EF4-FFF2-40B4-BE49-F238E27FC236}">
                <a16:creationId xmlns:a16="http://schemas.microsoft.com/office/drawing/2014/main" id="{3542FEE0-F20C-4DBD-9AE4-EE8D5874E82C}"/>
              </a:ext>
            </a:extLst>
          </p:cNvPr>
          <p:cNvSpPr txBox="1"/>
          <p:nvPr/>
        </p:nvSpPr>
        <p:spPr>
          <a:xfrm>
            <a:off x="6870583" y="1122363"/>
            <a:ext cx="3361190" cy="769441"/>
          </a:xfrm>
          <a:prstGeom prst="rect">
            <a:avLst/>
          </a:prstGeom>
          <a:noFill/>
        </p:spPr>
        <p:txBody>
          <a:bodyPr wrap="square" rtlCol="0">
            <a:spAutoFit/>
          </a:bodyPr>
          <a:lstStyle/>
          <a:p>
            <a:pPr algn="r"/>
            <a:r>
              <a:rPr lang="zh-CN" altLang="en-US" sz="4400" b="1"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非常感谢你</a:t>
            </a:r>
          </a:p>
        </p:txBody>
      </p:sp>
    </p:spTree>
    <p:extLst>
      <p:ext uri="{BB962C8B-B14F-4D97-AF65-F5344CB8AC3E}">
        <p14:creationId xmlns:p14="http://schemas.microsoft.com/office/powerpoint/2010/main" val="816035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1+#ppt_w/2"/>
                                          </p:val>
                                        </p:tav>
                                        <p:tav tm="100000">
                                          <p:val>
                                            <p:strVal val="#ppt_x"/>
                                          </p:val>
                                        </p:tav>
                                      </p:tavLst>
                                    </p:anim>
                                    <p:anim calcmode="lin" valueType="num">
                                      <p:cBhvr additive="base">
                                        <p:cTn id="8" dur="2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2000" fill="hold"/>
                                        <p:tgtEl>
                                          <p:spTgt spid="2"/>
                                        </p:tgtEl>
                                        <p:attrNameLst>
                                          <p:attrName>ppt_x</p:attrName>
                                        </p:attrNameLst>
                                      </p:cBhvr>
                                      <p:tavLst>
                                        <p:tav tm="0">
                                          <p:val>
                                            <p:strVal val="0-#ppt_w/2"/>
                                          </p:val>
                                        </p:tav>
                                        <p:tav tm="100000">
                                          <p:val>
                                            <p:strVal val="#ppt_x"/>
                                          </p:val>
                                        </p:tav>
                                      </p:tavLst>
                                    </p:anim>
                                    <p:anim calcmode="lin" valueType="num">
                                      <p:cBhvr additive="base">
                                        <p:cTn id="12" dur="2000" fill="hold"/>
                                        <p:tgtEl>
                                          <p:spTgt spid="2"/>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42" presetClass="entr" presetSubtype="0" fill="hold" grpId="0" nodeType="after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1500"/>
                                        <p:tgtEl>
                                          <p:spTgt spid="3">
                                            <p:txEl>
                                              <p:pRg st="0" end="0"/>
                                            </p:txEl>
                                          </p:spTgt>
                                        </p:tgtEl>
                                      </p:cBhvr>
                                    </p:animEffect>
                                    <p:anim calcmode="lin" valueType="num">
                                      <p:cBhvr>
                                        <p:cTn id="17" dur="1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8" dur="1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1A979-2F7E-4054-BF4A-EDDEF2BCF36D}"/>
              </a:ext>
            </a:extLst>
          </p:cNvPr>
          <p:cNvSpPr>
            <a:spLocks noGrp="1"/>
          </p:cNvSpPr>
          <p:nvPr>
            <p:ph type="title"/>
          </p:nvPr>
        </p:nvSpPr>
        <p:spPr/>
        <p:txBody>
          <a:bodyPr>
            <a:normAutofit/>
          </a:bodyPr>
          <a:lstStyle/>
          <a:p>
            <a:r>
              <a:rPr lang="en-US" sz="8000" dirty="0">
                <a:effectLst>
                  <a:outerShdw blurRad="38100" dist="38100" dir="2700000" algn="tl">
                    <a:srgbClr val="000000">
                      <a:alpha val="43137"/>
                    </a:srgbClr>
                  </a:outerShdw>
                </a:effectLst>
                <a:latin typeface="Gang of Three" panose="02000000000000000000" pitchFamily="2" charset="0"/>
              </a:rPr>
              <a:t>Flag</a:t>
            </a:r>
            <a:endParaRPr lang="en-US" sz="11500" dirty="0">
              <a:effectLst>
                <a:outerShdw blurRad="38100" dist="38100" dir="2700000" algn="tl">
                  <a:srgbClr val="000000">
                    <a:alpha val="43137"/>
                  </a:srgbClr>
                </a:outerShdw>
              </a:effectLst>
              <a:latin typeface="Gang of Three" panose="02000000000000000000" pitchFamily="2" charset="0"/>
            </a:endParaRPr>
          </a:p>
        </p:txBody>
      </p:sp>
      <p:sp>
        <p:nvSpPr>
          <p:cNvPr id="4" name="Text Placeholder 3">
            <a:extLst>
              <a:ext uri="{FF2B5EF4-FFF2-40B4-BE49-F238E27FC236}">
                <a16:creationId xmlns:a16="http://schemas.microsoft.com/office/drawing/2014/main" id="{A86A4B31-6DB7-4A03-886F-AAD02E2A8F7C}"/>
              </a:ext>
            </a:extLst>
          </p:cNvPr>
          <p:cNvSpPr>
            <a:spLocks noGrp="1"/>
          </p:cNvSpPr>
          <p:nvPr>
            <p:ph type="body" sz="half" idx="2"/>
          </p:nvPr>
        </p:nvSpPr>
        <p:spPr/>
        <p:txBody>
          <a:bodyPr>
            <a:normAutofit fontScale="92500" lnSpcReduction="10000"/>
          </a:bodyPr>
          <a:lstStyle/>
          <a:p>
            <a:r>
              <a:rPr lang="en-US" sz="3600" dirty="0">
                <a:latin typeface="Harukaze" pitchFamily="2" charset="0"/>
              </a:rPr>
              <a:t>The flag of China, officially the National Flag of the People's Republic of China, also known as the Five-star Red Flag, is a Chinese red field with five golden stars charged at the canton. The design features one large star, with four smaller stars in an arc set off towards the fly.</a:t>
            </a:r>
          </a:p>
        </p:txBody>
      </p:sp>
      <p:pic>
        <p:nvPicPr>
          <p:cNvPr id="2050" name="Picture 2">
            <a:extLst>
              <a:ext uri="{FF2B5EF4-FFF2-40B4-BE49-F238E27FC236}">
                <a16:creationId xmlns:a16="http://schemas.microsoft.com/office/drawing/2014/main" id="{517A4196-9BA2-4986-AB75-FEDD23381586}"/>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t="-9258" b="-9258"/>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DBE7932-09F6-467B-9E16-13C73E00CD5F}"/>
              </a:ext>
            </a:extLst>
          </p:cNvPr>
          <p:cNvSpPr txBox="1"/>
          <p:nvPr/>
        </p:nvSpPr>
        <p:spPr>
          <a:xfrm>
            <a:off x="10026942" y="643185"/>
            <a:ext cx="1326858"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旗帜</a:t>
            </a:r>
          </a:p>
        </p:txBody>
      </p:sp>
    </p:spTree>
    <p:extLst>
      <p:ext uri="{BB962C8B-B14F-4D97-AF65-F5344CB8AC3E}">
        <p14:creationId xmlns:p14="http://schemas.microsoft.com/office/powerpoint/2010/main" val="6471805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1A979-2F7E-4054-BF4A-EDDEF2BCF36D}"/>
              </a:ext>
            </a:extLst>
          </p:cNvPr>
          <p:cNvSpPr>
            <a:spLocks noGrp="1"/>
          </p:cNvSpPr>
          <p:nvPr>
            <p:ph type="title"/>
          </p:nvPr>
        </p:nvSpPr>
        <p:spPr/>
        <p:txBody>
          <a:bodyPr>
            <a:noAutofit/>
          </a:bodyPr>
          <a:lstStyle/>
          <a:p>
            <a:r>
              <a:rPr lang="en-US" sz="8000" dirty="0">
                <a:effectLst>
                  <a:outerShdw blurRad="38100" dist="38100" dir="2700000" algn="tl">
                    <a:srgbClr val="000000">
                      <a:alpha val="43137"/>
                    </a:srgbClr>
                  </a:outerShdw>
                </a:effectLst>
                <a:latin typeface="Gang of Three" panose="02000000000000000000" pitchFamily="2" charset="0"/>
              </a:rPr>
              <a:t>Emblem</a:t>
            </a:r>
          </a:p>
        </p:txBody>
      </p:sp>
      <p:sp>
        <p:nvSpPr>
          <p:cNvPr id="4" name="Text Placeholder 3">
            <a:extLst>
              <a:ext uri="{FF2B5EF4-FFF2-40B4-BE49-F238E27FC236}">
                <a16:creationId xmlns:a16="http://schemas.microsoft.com/office/drawing/2014/main" id="{A86A4B31-6DB7-4A03-886F-AAD02E2A8F7C}"/>
              </a:ext>
            </a:extLst>
          </p:cNvPr>
          <p:cNvSpPr>
            <a:spLocks noGrp="1"/>
          </p:cNvSpPr>
          <p:nvPr>
            <p:ph type="body" sz="half" idx="2"/>
          </p:nvPr>
        </p:nvSpPr>
        <p:spPr/>
        <p:txBody>
          <a:bodyPr>
            <a:normAutofit/>
          </a:bodyPr>
          <a:lstStyle/>
          <a:p>
            <a:r>
              <a:rPr lang="en-US" sz="3600" dirty="0">
                <a:latin typeface="Harukaze" pitchFamily="2" charset="0"/>
              </a:rPr>
              <a:t>The National Emblem of the People's Republic of China contains in a red circle a representation of Tiananmen Gate. Above this representation are the five stars found on the national flag.</a:t>
            </a:r>
          </a:p>
        </p:txBody>
      </p:sp>
      <p:pic>
        <p:nvPicPr>
          <p:cNvPr id="2050" name="Picture 2">
            <a:extLst>
              <a:ext uri="{FF2B5EF4-FFF2-40B4-BE49-F238E27FC236}">
                <a16:creationId xmlns:a16="http://schemas.microsoft.com/office/drawing/2014/main" id="{517A4196-9BA2-4986-AB75-FEDD23381586}"/>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l="-18663" r="-18663"/>
          <a:stretch/>
        </p:blipFill>
        <p:spPr bwMode="auto">
          <a:xfrm>
            <a:off x="5183188" y="987425"/>
            <a:ext cx="6172200" cy="48736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FCD9174-F1BC-448D-8BD6-D8839A868ED0}"/>
              </a:ext>
            </a:extLst>
          </p:cNvPr>
          <p:cNvSpPr txBox="1"/>
          <p:nvPr/>
        </p:nvSpPr>
        <p:spPr>
          <a:xfrm>
            <a:off x="10737908" y="643185"/>
            <a:ext cx="615892"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徽</a:t>
            </a:r>
          </a:p>
        </p:txBody>
      </p:sp>
    </p:spTree>
    <p:extLst>
      <p:ext uri="{BB962C8B-B14F-4D97-AF65-F5344CB8AC3E}">
        <p14:creationId xmlns:p14="http://schemas.microsoft.com/office/powerpoint/2010/main" val="36062339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1F14F-5F2E-4C54-801C-671622F87D38}"/>
              </a:ext>
            </a:extLst>
          </p:cNvPr>
          <p:cNvSpPr>
            <a:spLocks noGrp="1"/>
          </p:cNvSpPr>
          <p:nvPr>
            <p:ph type="title"/>
          </p:nvPr>
        </p:nvSpPr>
        <p:spPr/>
        <p:txBody>
          <a:bodyPr>
            <a:normAutofit/>
          </a:bodyPr>
          <a:lstStyle/>
          <a:p>
            <a:r>
              <a:rPr lang="en-US" sz="7200" dirty="0">
                <a:effectLst>
                  <a:outerShdw blurRad="38100" dist="38100" dir="2700000" algn="tl">
                    <a:srgbClr val="000000">
                      <a:alpha val="43137"/>
                    </a:srgbClr>
                  </a:outerShdw>
                </a:effectLst>
                <a:latin typeface="Kashima Brush Demo" panose="02000500000000000000" pitchFamily="50" charset="0"/>
              </a:rPr>
              <a:t>Brief</a:t>
            </a:r>
          </a:p>
        </p:txBody>
      </p:sp>
      <p:sp>
        <p:nvSpPr>
          <p:cNvPr id="3" name="Content Placeholder 2">
            <a:extLst>
              <a:ext uri="{FF2B5EF4-FFF2-40B4-BE49-F238E27FC236}">
                <a16:creationId xmlns:a16="http://schemas.microsoft.com/office/drawing/2014/main" id="{48A51AAA-DE5F-4B66-AE5C-AE183BC8150B}"/>
              </a:ext>
            </a:extLst>
          </p:cNvPr>
          <p:cNvSpPr>
            <a:spLocks noGrp="1"/>
          </p:cNvSpPr>
          <p:nvPr>
            <p:ph idx="1"/>
          </p:nvPr>
        </p:nvSpPr>
        <p:spPr/>
        <p:txBody>
          <a:bodyPr>
            <a:normAutofit/>
          </a:bodyPr>
          <a:lstStyle/>
          <a:p>
            <a:pPr>
              <a:lnSpc>
                <a:spcPct val="150000"/>
              </a:lnSpc>
            </a:pPr>
            <a:r>
              <a:rPr lang="en-US" b="1" i="0" dirty="0">
                <a:effectLst/>
                <a:latin typeface="Harukaze" pitchFamily="2" charset="0"/>
              </a:rPr>
              <a:t>China</a:t>
            </a:r>
            <a:r>
              <a:rPr lang="en-US" b="0" i="0" dirty="0">
                <a:effectLst/>
                <a:latin typeface="Harukaze" pitchFamily="2" charset="0"/>
              </a:rPr>
              <a:t>, officially the </a:t>
            </a:r>
            <a:r>
              <a:rPr lang="en-US" b="1" i="0" dirty="0">
                <a:effectLst/>
                <a:latin typeface="Harukaze" pitchFamily="2" charset="0"/>
              </a:rPr>
              <a:t>People's Republic of China</a:t>
            </a:r>
            <a:r>
              <a:rPr lang="en-US" dirty="0">
                <a:latin typeface="Harukaze" pitchFamily="2" charset="0"/>
              </a:rPr>
              <a:t>, </a:t>
            </a:r>
            <a:r>
              <a:rPr lang="en-US" b="0" i="0" dirty="0">
                <a:effectLst/>
                <a:latin typeface="Harukaze" pitchFamily="2" charset="0"/>
              </a:rPr>
              <a:t>is a country in </a:t>
            </a:r>
            <a:r>
              <a:rPr lang="en-US" dirty="0">
                <a:latin typeface="Harukaze" pitchFamily="2" charset="0"/>
              </a:rPr>
              <a:t>East Asia</a:t>
            </a:r>
            <a:r>
              <a:rPr lang="en-US" b="0" i="0" dirty="0">
                <a:effectLst/>
                <a:latin typeface="Harukaze" pitchFamily="2" charset="0"/>
              </a:rPr>
              <a:t>. It is the world's </a:t>
            </a:r>
            <a:r>
              <a:rPr lang="en-US" dirty="0">
                <a:latin typeface="Harukaze" pitchFamily="2" charset="0"/>
              </a:rPr>
              <a:t>most populous country</a:t>
            </a:r>
            <a:r>
              <a:rPr lang="en-US" b="0" i="0" dirty="0">
                <a:effectLst/>
                <a:latin typeface="Harukaze" pitchFamily="2" charset="0"/>
              </a:rPr>
              <a:t>, with a </a:t>
            </a:r>
            <a:r>
              <a:rPr lang="en-US" dirty="0">
                <a:latin typeface="Harukaze" pitchFamily="2" charset="0"/>
              </a:rPr>
              <a:t>population</a:t>
            </a:r>
            <a:r>
              <a:rPr lang="en-US" b="0" i="0" dirty="0">
                <a:effectLst/>
                <a:latin typeface="Harukaze" pitchFamily="2" charset="0"/>
              </a:rPr>
              <a:t> of more than </a:t>
            </a:r>
            <a:r>
              <a:rPr lang="en-US" b="0" i="0" dirty="0">
                <a:effectLst/>
                <a:latin typeface="Zenzai Itacha" panose="02000000000000000000" pitchFamily="2" charset="0"/>
              </a:rPr>
              <a:t>14</a:t>
            </a:r>
            <a:r>
              <a:rPr lang="en-US" b="0" i="0" dirty="0">
                <a:effectLst/>
                <a:latin typeface="Harukaze" pitchFamily="2" charset="0"/>
              </a:rPr>
              <a:t> billion. China spans five geographical </a:t>
            </a:r>
            <a:r>
              <a:rPr lang="en-US" dirty="0">
                <a:latin typeface="Harukaze" pitchFamily="2" charset="0"/>
              </a:rPr>
              <a:t>time zones</a:t>
            </a:r>
            <a:r>
              <a:rPr lang="en-US" b="0" i="0" dirty="0">
                <a:effectLst/>
                <a:latin typeface="Harukaze" pitchFamily="2" charset="0"/>
              </a:rPr>
              <a:t> and </a:t>
            </a:r>
            <a:r>
              <a:rPr lang="en-US" dirty="0">
                <a:latin typeface="Harukaze" pitchFamily="2" charset="0"/>
              </a:rPr>
              <a:t>borders</a:t>
            </a:r>
            <a:r>
              <a:rPr lang="en-US" b="0" i="0" dirty="0">
                <a:effectLst/>
                <a:latin typeface="Harukaze" pitchFamily="2" charset="0"/>
              </a:rPr>
              <a:t> </a:t>
            </a:r>
            <a:r>
              <a:rPr lang="en-US" b="0" i="0" dirty="0">
                <a:effectLst/>
                <a:latin typeface="Zenzai Itacha" panose="02000000000000000000" pitchFamily="2" charset="0"/>
              </a:rPr>
              <a:t>14</a:t>
            </a:r>
            <a:r>
              <a:rPr lang="en-US" b="0" i="0" dirty="0">
                <a:effectLst/>
                <a:latin typeface="Harukaze" pitchFamily="2" charset="0"/>
              </a:rPr>
              <a:t> different countries, the </a:t>
            </a:r>
            <a:r>
              <a:rPr lang="en-US" dirty="0">
                <a:latin typeface="Harukaze" pitchFamily="2" charset="0"/>
              </a:rPr>
              <a:t>second most of any country</a:t>
            </a:r>
            <a:r>
              <a:rPr lang="en-US" b="0" i="0" dirty="0">
                <a:effectLst/>
                <a:latin typeface="Harukaze" pitchFamily="2" charset="0"/>
              </a:rPr>
              <a:t> in the world after </a:t>
            </a:r>
            <a:r>
              <a:rPr lang="en-US" dirty="0">
                <a:latin typeface="Harukaze" pitchFamily="2" charset="0"/>
              </a:rPr>
              <a:t>Russia</a:t>
            </a:r>
            <a:r>
              <a:rPr lang="en-US" b="0" i="0" dirty="0">
                <a:effectLst/>
                <a:latin typeface="Harukaze" pitchFamily="2" charset="0"/>
              </a:rPr>
              <a:t>. Covering an area of approximately </a:t>
            </a:r>
            <a:r>
              <a:rPr lang="en-US" b="0" i="0" dirty="0">
                <a:effectLst/>
                <a:latin typeface="Zenzai Itacha" panose="02000000000000000000" pitchFamily="2" charset="0"/>
              </a:rPr>
              <a:t>96</a:t>
            </a:r>
            <a:r>
              <a:rPr lang="en-US" b="0" i="0" dirty="0">
                <a:effectLst/>
                <a:latin typeface="Harukaze" pitchFamily="2" charset="0"/>
              </a:rPr>
              <a:t> million square kilometers (</a:t>
            </a:r>
            <a:r>
              <a:rPr lang="en-US" b="0" i="0" dirty="0">
                <a:effectLst/>
                <a:latin typeface="Zenzai Itacha" panose="02000000000000000000" pitchFamily="2" charset="0"/>
              </a:rPr>
              <a:t>3,700,000</a:t>
            </a:r>
            <a:r>
              <a:rPr lang="en-US" b="0" i="0" dirty="0">
                <a:effectLst/>
                <a:latin typeface="Harukaze" pitchFamily="2" charset="0"/>
              </a:rPr>
              <a:t> sq mi), it is the world's </a:t>
            </a:r>
            <a:r>
              <a:rPr lang="en-US" dirty="0">
                <a:latin typeface="Harukaze" pitchFamily="2" charset="0"/>
              </a:rPr>
              <a:t>third or fourth largest country</a:t>
            </a:r>
            <a:r>
              <a:rPr lang="en-US" b="0" i="0" dirty="0">
                <a:effectLst/>
                <a:latin typeface="Harukaze" pitchFamily="2" charset="0"/>
              </a:rPr>
              <a:t>. The country consists of </a:t>
            </a:r>
            <a:r>
              <a:rPr lang="en-US" b="0" i="0" dirty="0">
                <a:effectLst/>
                <a:latin typeface="Zenzai Itacha" panose="02000000000000000000" pitchFamily="2" charset="0"/>
              </a:rPr>
              <a:t>23</a:t>
            </a:r>
            <a:r>
              <a:rPr lang="en-US" b="0" i="0" dirty="0">
                <a:effectLst/>
                <a:latin typeface="Harukaze" pitchFamily="2" charset="0"/>
              </a:rPr>
              <a:t> </a:t>
            </a:r>
            <a:r>
              <a:rPr lang="en-US" dirty="0">
                <a:latin typeface="Harukaze" pitchFamily="2" charset="0"/>
              </a:rPr>
              <a:t>provinces</a:t>
            </a:r>
            <a:r>
              <a:rPr lang="en-US" b="0" i="0" dirty="0">
                <a:effectLst/>
                <a:latin typeface="Harukaze" pitchFamily="2" charset="0"/>
              </a:rPr>
              <a:t>,</a:t>
            </a:r>
            <a:r>
              <a:rPr lang="en-US" b="0" i="0" strike="noStrike" baseline="30000" dirty="0">
                <a:effectLst/>
                <a:latin typeface="Harukaze" pitchFamily="2" charset="0"/>
              </a:rPr>
              <a:t> </a:t>
            </a:r>
            <a:r>
              <a:rPr lang="en-US" b="0" i="0" dirty="0">
                <a:effectLst/>
                <a:latin typeface="Harukaze" pitchFamily="2" charset="0"/>
              </a:rPr>
              <a:t>four </a:t>
            </a:r>
            <a:r>
              <a:rPr lang="en-US" dirty="0">
                <a:latin typeface="Harukaze" pitchFamily="2" charset="0"/>
              </a:rPr>
              <a:t>municipalities</a:t>
            </a:r>
            <a:r>
              <a:rPr lang="en-US" b="0" i="0" dirty="0">
                <a:effectLst/>
                <a:latin typeface="Harukaze" pitchFamily="2" charset="0"/>
              </a:rPr>
              <a:t>, five </a:t>
            </a:r>
            <a:r>
              <a:rPr lang="en-US" dirty="0">
                <a:latin typeface="Harukaze" pitchFamily="2" charset="0"/>
              </a:rPr>
              <a:t>autonomous regions</a:t>
            </a:r>
            <a:r>
              <a:rPr lang="en-US" b="0" i="0" dirty="0">
                <a:effectLst/>
                <a:latin typeface="Harukaze" pitchFamily="2" charset="0"/>
              </a:rPr>
              <a:t>, and two </a:t>
            </a:r>
            <a:r>
              <a:rPr lang="en-US" dirty="0">
                <a:latin typeface="Harukaze" pitchFamily="2" charset="0"/>
              </a:rPr>
              <a:t>Special Administrative Regions</a:t>
            </a:r>
            <a:r>
              <a:rPr lang="en-US" b="0" i="0" dirty="0">
                <a:effectLst/>
                <a:latin typeface="Harukaze" pitchFamily="2" charset="0"/>
              </a:rPr>
              <a:t> (</a:t>
            </a:r>
            <a:r>
              <a:rPr lang="en-US" dirty="0">
                <a:latin typeface="Harukaze" pitchFamily="2" charset="0"/>
              </a:rPr>
              <a:t>Hong Kong</a:t>
            </a:r>
            <a:r>
              <a:rPr lang="en-US" b="0" i="0" dirty="0">
                <a:effectLst/>
                <a:latin typeface="Harukaze" pitchFamily="2" charset="0"/>
              </a:rPr>
              <a:t> and </a:t>
            </a:r>
            <a:r>
              <a:rPr lang="en-US" dirty="0">
                <a:latin typeface="Harukaze" pitchFamily="2" charset="0"/>
              </a:rPr>
              <a:t>Macau</a:t>
            </a:r>
            <a:r>
              <a:rPr lang="en-US" b="0" i="0" dirty="0">
                <a:effectLst/>
                <a:latin typeface="Harukaze" pitchFamily="2" charset="0"/>
              </a:rPr>
              <a:t>). The national capital is </a:t>
            </a:r>
            <a:r>
              <a:rPr lang="en-US" dirty="0">
                <a:latin typeface="Harukaze" pitchFamily="2" charset="0"/>
              </a:rPr>
              <a:t>Beijing</a:t>
            </a:r>
            <a:r>
              <a:rPr lang="en-US" b="0" i="0" dirty="0">
                <a:effectLst/>
                <a:latin typeface="Harukaze" pitchFamily="2" charset="0"/>
              </a:rPr>
              <a:t>.</a:t>
            </a:r>
            <a:endParaRPr lang="en-US" dirty="0">
              <a:latin typeface="Harukaze" pitchFamily="2" charset="0"/>
            </a:endParaRPr>
          </a:p>
        </p:txBody>
      </p:sp>
      <p:sp>
        <p:nvSpPr>
          <p:cNvPr id="6" name="TextBox 5">
            <a:extLst>
              <a:ext uri="{FF2B5EF4-FFF2-40B4-BE49-F238E27FC236}">
                <a16:creationId xmlns:a16="http://schemas.microsoft.com/office/drawing/2014/main" id="{F91039E2-B033-4A7B-B8F9-57481DA83F71}"/>
              </a:ext>
            </a:extLst>
          </p:cNvPr>
          <p:cNvSpPr txBox="1"/>
          <p:nvPr/>
        </p:nvSpPr>
        <p:spPr>
          <a:xfrm>
            <a:off x="8875552" y="643185"/>
            <a:ext cx="2478248"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简要信息</a:t>
            </a:r>
          </a:p>
        </p:txBody>
      </p:sp>
    </p:spTree>
    <p:extLst>
      <p:ext uri="{BB962C8B-B14F-4D97-AF65-F5344CB8AC3E}">
        <p14:creationId xmlns:p14="http://schemas.microsoft.com/office/powerpoint/2010/main" val="2989279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1A979-2F7E-4054-BF4A-EDDEF2BCF36D}"/>
              </a:ext>
            </a:extLst>
          </p:cNvPr>
          <p:cNvSpPr>
            <a:spLocks noGrp="1"/>
          </p:cNvSpPr>
          <p:nvPr>
            <p:ph type="title"/>
          </p:nvPr>
        </p:nvSpPr>
        <p:spPr/>
        <p:txBody>
          <a:bodyPr>
            <a:noAutofit/>
          </a:bodyPr>
          <a:lstStyle/>
          <a:p>
            <a:r>
              <a:rPr lang="en-US" sz="8000" dirty="0">
                <a:effectLst>
                  <a:outerShdw blurRad="38100" dist="38100" dir="2700000" algn="tl">
                    <a:srgbClr val="000000">
                      <a:alpha val="43137"/>
                    </a:srgbClr>
                  </a:outerShdw>
                </a:effectLst>
                <a:latin typeface="Gang of Three" panose="02000000000000000000" pitchFamily="2" charset="0"/>
              </a:rPr>
              <a:t>MAP</a:t>
            </a:r>
            <a:endParaRPr lang="en-US" sz="6000" dirty="0">
              <a:effectLst>
                <a:outerShdw blurRad="38100" dist="38100" dir="2700000" algn="tl">
                  <a:srgbClr val="000000">
                    <a:alpha val="43137"/>
                  </a:srgbClr>
                </a:outerShdw>
              </a:effectLst>
              <a:latin typeface="Gang of Three" panose="02000000000000000000" pitchFamily="2" charset="0"/>
            </a:endParaRPr>
          </a:p>
        </p:txBody>
      </p:sp>
      <p:sp>
        <p:nvSpPr>
          <p:cNvPr id="4" name="Text Placeholder 3">
            <a:extLst>
              <a:ext uri="{FF2B5EF4-FFF2-40B4-BE49-F238E27FC236}">
                <a16:creationId xmlns:a16="http://schemas.microsoft.com/office/drawing/2014/main" id="{A86A4B31-6DB7-4A03-886F-AAD02E2A8F7C}"/>
              </a:ext>
            </a:extLst>
          </p:cNvPr>
          <p:cNvSpPr>
            <a:spLocks noGrp="1"/>
          </p:cNvSpPr>
          <p:nvPr>
            <p:ph type="body" sz="half" idx="2"/>
          </p:nvPr>
        </p:nvSpPr>
        <p:spPr>
          <a:xfrm>
            <a:off x="839788" y="2057400"/>
            <a:ext cx="4252329" cy="3811588"/>
          </a:xfrm>
        </p:spPr>
        <p:txBody>
          <a:bodyPr>
            <a:normAutofit/>
          </a:bodyPr>
          <a:lstStyle/>
          <a:p>
            <a:pPr algn="l"/>
            <a:r>
              <a:rPr lang="en-US" sz="4000" b="1" i="0" dirty="0">
                <a:solidFill>
                  <a:srgbClr val="515050"/>
                </a:solidFill>
                <a:effectLst/>
                <a:latin typeface="Harukaze" pitchFamily="2" charset="0"/>
              </a:rPr>
              <a:t>Land area:</a:t>
            </a:r>
            <a:r>
              <a:rPr lang="en-US" sz="4000" b="0" i="0" dirty="0">
                <a:solidFill>
                  <a:srgbClr val="333333"/>
                </a:solidFill>
                <a:effectLst/>
                <a:latin typeface="Harukaze" pitchFamily="2" charset="0"/>
              </a:rPr>
              <a:t> </a:t>
            </a:r>
            <a:r>
              <a:rPr lang="en-US" sz="4000" b="0" i="0" dirty="0">
                <a:solidFill>
                  <a:srgbClr val="333333"/>
                </a:solidFill>
                <a:effectLst/>
                <a:latin typeface="Zenzai Itacha" panose="02000000000000000000" pitchFamily="2" charset="0"/>
              </a:rPr>
              <a:t>3,600,927</a:t>
            </a:r>
            <a:r>
              <a:rPr lang="en-US" sz="4000" b="0" i="0" dirty="0">
                <a:solidFill>
                  <a:srgbClr val="333333"/>
                </a:solidFill>
                <a:effectLst/>
                <a:latin typeface="Harukaze" pitchFamily="2" charset="0"/>
              </a:rPr>
              <a:t> sq mi (</a:t>
            </a:r>
            <a:r>
              <a:rPr lang="en-US" sz="4000" b="0" i="0" dirty="0">
                <a:solidFill>
                  <a:srgbClr val="333333"/>
                </a:solidFill>
                <a:effectLst/>
                <a:latin typeface="Zenzai Itacha" panose="02000000000000000000" pitchFamily="2" charset="0"/>
              </a:rPr>
              <a:t>9,326,411</a:t>
            </a:r>
            <a:r>
              <a:rPr lang="en-US" sz="4000" b="0" i="0" dirty="0">
                <a:solidFill>
                  <a:srgbClr val="333333"/>
                </a:solidFill>
                <a:effectLst/>
                <a:latin typeface="Harukaze" pitchFamily="2" charset="0"/>
              </a:rPr>
              <a:t> sq km)</a:t>
            </a:r>
            <a:br>
              <a:rPr lang="en-US" sz="4000" b="0" i="0" dirty="0">
                <a:solidFill>
                  <a:srgbClr val="333333"/>
                </a:solidFill>
                <a:effectLst/>
                <a:latin typeface="Harukaze" pitchFamily="2" charset="0"/>
              </a:rPr>
            </a:br>
            <a:endParaRPr lang="en-US" sz="4000" b="0" i="0" dirty="0">
              <a:solidFill>
                <a:srgbClr val="333333"/>
              </a:solidFill>
              <a:effectLst/>
              <a:latin typeface="Harukaze" pitchFamily="2" charset="0"/>
            </a:endParaRPr>
          </a:p>
          <a:p>
            <a:pPr algn="l"/>
            <a:r>
              <a:rPr lang="en-US" sz="4000" b="1" i="0" dirty="0">
                <a:solidFill>
                  <a:srgbClr val="515050"/>
                </a:solidFill>
                <a:effectLst/>
                <a:latin typeface="Harukaze" pitchFamily="2" charset="0"/>
              </a:rPr>
              <a:t>Total area:</a:t>
            </a:r>
            <a:r>
              <a:rPr lang="en-US" sz="4000" b="0" i="0" dirty="0">
                <a:solidFill>
                  <a:srgbClr val="333333"/>
                </a:solidFill>
                <a:effectLst/>
                <a:latin typeface="Harukaze" pitchFamily="2" charset="0"/>
              </a:rPr>
              <a:t> </a:t>
            </a:r>
            <a:r>
              <a:rPr lang="en-US" sz="4000" b="0" i="0" dirty="0">
                <a:solidFill>
                  <a:srgbClr val="333333"/>
                </a:solidFill>
                <a:effectLst/>
                <a:latin typeface="Zenzai Itacha" panose="02000000000000000000" pitchFamily="2" charset="0"/>
              </a:rPr>
              <a:t>3,705,407</a:t>
            </a:r>
            <a:r>
              <a:rPr lang="en-US" sz="4000" b="0" i="0" dirty="0">
                <a:solidFill>
                  <a:srgbClr val="333333"/>
                </a:solidFill>
                <a:effectLst/>
                <a:latin typeface="Harukaze" pitchFamily="2" charset="0"/>
              </a:rPr>
              <a:t> sq mi (</a:t>
            </a:r>
            <a:r>
              <a:rPr lang="en-US" sz="4000" b="0" i="0" dirty="0">
                <a:solidFill>
                  <a:srgbClr val="333333"/>
                </a:solidFill>
                <a:effectLst/>
                <a:latin typeface="Zenzai Itacha" panose="02000000000000000000" pitchFamily="2" charset="0"/>
              </a:rPr>
              <a:t>9,596,960</a:t>
            </a:r>
            <a:r>
              <a:rPr lang="en-US" sz="4000" b="0" i="0" dirty="0">
                <a:solidFill>
                  <a:srgbClr val="333333"/>
                </a:solidFill>
                <a:effectLst/>
                <a:latin typeface="Harukaze" pitchFamily="2" charset="0"/>
              </a:rPr>
              <a:t> sq km)</a:t>
            </a:r>
          </a:p>
        </p:txBody>
      </p:sp>
      <p:pic>
        <p:nvPicPr>
          <p:cNvPr id="2050" name="Picture 2">
            <a:extLst>
              <a:ext uri="{FF2B5EF4-FFF2-40B4-BE49-F238E27FC236}">
                <a16:creationId xmlns:a16="http://schemas.microsoft.com/office/drawing/2014/main" id="{517A4196-9BA2-4986-AB75-FEDD23381586}"/>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l="-3811" r="-3811"/>
          <a:stretch/>
        </p:blipFill>
        <p:spPr bwMode="auto">
          <a:xfrm>
            <a:off x="4948296" y="1027905"/>
            <a:ext cx="6172200" cy="48736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E627C63-6C39-4A06-95B5-9F65C549CFDD}"/>
              </a:ext>
            </a:extLst>
          </p:cNvPr>
          <p:cNvSpPr txBox="1"/>
          <p:nvPr/>
        </p:nvSpPr>
        <p:spPr>
          <a:xfrm>
            <a:off x="10026942" y="643185"/>
            <a:ext cx="1326858"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地图</a:t>
            </a:r>
          </a:p>
        </p:txBody>
      </p:sp>
    </p:spTree>
    <p:extLst>
      <p:ext uri="{BB962C8B-B14F-4D97-AF65-F5344CB8AC3E}">
        <p14:creationId xmlns:p14="http://schemas.microsoft.com/office/powerpoint/2010/main" val="2041859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1F14F-5F2E-4C54-801C-671622F87D38}"/>
              </a:ext>
            </a:extLst>
          </p:cNvPr>
          <p:cNvSpPr>
            <a:spLocks noGrp="1"/>
          </p:cNvSpPr>
          <p:nvPr>
            <p:ph type="title"/>
          </p:nvPr>
        </p:nvSpPr>
        <p:spPr/>
        <p:txBody>
          <a:bodyPr>
            <a:normAutofit/>
          </a:bodyPr>
          <a:lstStyle/>
          <a:p>
            <a:r>
              <a:rPr lang="en-US" sz="7200" dirty="0">
                <a:effectLst>
                  <a:outerShdw blurRad="38100" dist="38100" dir="2700000" algn="tl">
                    <a:srgbClr val="000000">
                      <a:alpha val="43137"/>
                    </a:srgbClr>
                  </a:outerShdw>
                </a:effectLst>
                <a:latin typeface="Kashima Brush Demo" panose="02000500000000000000" pitchFamily="50" charset="0"/>
              </a:rPr>
              <a:t>Language</a:t>
            </a:r>
          </a:p>
        </p:txBody>
      </p:sp>
      <p:sp>
        <p:nvSpPr>
          <p:cNvPr id="3" name="Content Placeholder 2">
            <a:extLst>
              <a:ext uri="{FF2B5EF4-FFF2-40B4-BE49-F238E27FC236}">
                <a16:creationId xmlns:a16="http://schemas.microsoft.com/office/drawing/2014/main" id="{48A51AAA-DE5F-4B66-AE5C-AE183BC8150B}"/>
              </a:ext>
            </a:extLst>
          </p:cNvPr>
          <p:cNvSpPr>
            <a:spLocks noGrp="1"/>
          </p:cNvSpPr>
          <p:nvPr>
            <p:ph idx="1"/>
          </p:nvPr>
        </p:nvSpPr>
        <p:spPr/>
        <p:txBody>
          <a:bodyPr>
            <a:normAutofit/>
          </a:bodyPr>
          <a:lstStyle/>
          <a:p>
            <a:pPr>
              <a:lnSpc>
                <a:spcPct val="150000"/>
              </a:lnSpc>
            </a:pPr>
            <a:r>
              <a:rPr lang="en-US" b="1" i="0" dirty="0">
                <a:effectLst/>
                <a:latin typeface="Harukaze" pitchFamily="2" charset="0"/>
              </a:rPr>
              <a:t>Chinese is a group of languages that form the Sinitic branch of the Sino-Tibetan languages, spoken by the ethnic Han Chinese majority and many minority ethnic groups in Greater China. About </a:t>
            </a:r>
            <a:r>
              <a:rPr lang="en-US" b="1" i="0" dirty="0">
                <a:effectLst/>
                <a:latin typeface="Zenzai Itacha" panose="02000000000000000000" pitchFamily="2" charset="0"/>
              </a:rPr>
              <a:t>1</a:t>
            </a:r>
            <a:r>
              <a:rPr lang="en-US" b="1" i="0" dirty="0">
                <a:effectLst/>
                <a:latin typeface="Harukaze" pitchFamily="2" charset="0"/>
              </a:rPr>
              <a:t>.</a:t>
            </a:r>
            <a:r>
              <a:rPr lang="en-US" b="1" i="0" dirty="0">
                <a:effectLst/>
                <a:latin typeface="Zenzai Itacha" panose="02000000000000000000" pitchFamily="2" charset="0"/>
              </a:rPr>
              <a:t>3</a:t>
            </a:r>
            <a:r>
              <a:rPr lang="en-US" b="1" i="0" dirty="0">
                <a:effectLst/>
                <a:latin typeface="Harukaze" pitchFamily="2" charset="0"/>
              </a:rPr>
              <a:t> billion people (or approximately </a:t>
            </a:r>
            <a:r>
              <a:rPr lang="en-US" b="1" i="0" dirty="0">
                <a:effectLst/>
                <a:latin typeface="Zenzai Itacha" panose="02000000000000000000" pitchFamily="2" charset="0"/>
              </a:rPr>
              <a:t>16</a:t>
            </a:r>
            <a:r>
              <a:rPr lang="en-US" b="1" i="0" dirty="0">
                <a:effectLst/>
                <a:latin typeface="Harukaze" pitchFamily="2" charset="0"/>
              </a:rPr>
              <a:t>% of the world's population) speak a variety of Chinese as their first language.</a:t>
            </a:r>
            <a:endParaRPr lang="en-US" dirty="0">
              <a:latin typeface="Harukaze" pitchFamily="2" charset="0"/>
            </a:endParaRPr>
          </a:p>
        </p:txBody>
      </p:sp>
      <p:sp>
        <p:nvSpPr>
          <p:cNvPr id="4" name="TextBox 3">
            <a:extLst>
              <a:ext uri="{FF2B5EF4-FFF2-40B4-BE49-F238E27FC236}">
                <a16:creationId xmlns:a16="http://schemas.microsoft.com/office/drawing/2014/main" id="{BBEFFEC5-1634-4246-844A-3CD0447E715F}"/>
              </a:ext>
            </a:extLst>
          </p:cNvPr>
          <p:cNvSpPr txBox="1"/>
          <p:nvPr/>
        </p:nvSpPr>
        <p:spPr>
          <a:xfrm>
            <a:off x="3449273" y="5201174"/>
            <a:ext cx="5293453"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Noto Sans SC" panose="020B0500000000000000" pitchFamily="34" charset="-128"/>
                <a:ea typeface="Noto Sans SC" panose="020B0500000000000000" pitchFamily="34" charset="-128"/>
                <a:cs typeface="Noto Sans Display" panose="020B0502040504020204" pitchFamily="34" charset="0"/>
              </a:rPr>
              <a:t>这个演示文稿太棒了</a:t>
            </a:r>
            <a:endParaRPr lang="en-US" sz="4400" dirty="0">
              <a:effectLst>
                <a:outerShdw blurRad="38100" dist="38100" dir="2700000" algn="tl">
                  <a:srgbClr val="000000">
                    <a:alpha val="43137"/>
                  </a:srgbClr>
                </a:outerShdw>
              </a:effectLst>
              <a:latin typeface="Noto Sans SC" panose="020B0500000000000000" pitchFamily="34" charset="-128"/>
              <a:ea typeface="Noto Sans SC" panose="020B0500000000000000" pitchFamily="34" charset="-128"/>
              <a:cs typeface="Noto Sans Display" panose="020B0502040504020204" pitchFamily="34" charset="0"/>
            </a:endParaRPr>
          </a:p>
        </p:txBody>
      </p:sp>
      <p:sp>
        <p:nvSpPr>
          <p:cNvPr id="5" name="TextBox 4">
            <a:extLst>
              <a:ext uri="{FF2B5EF4-FFF2-40B4-BE49-F238E27FC236}">
                <a16:creationId xmlns:a16="http://schemas.microsoft.com/office/drawing/2014/main" id="{0B518F07-78EA-48FD-8040-2B6850BB962A}"/>
              </a:ext>
            </a:extLst>
          </p:cNvPr>
          <p:cNvSpPr txBox="1"/>
          <p:nvPr/>
        </p:nvSpPr>
        <p:spPr>
          <a:xfrm>
            <a:off x="10612072" y="643185"/>
            <a:ext cx="741727"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语</a:t>
            </a:r>
          </a:p>
        </p:txBody>
      </p:sp>
    </p:spTree>
    <p:extLst>
      <p:ext uri="{BB962C8B-B14F-4D97-AF65-F5344CB8AC3E}">
        <p14:creationId xmlns:p14="http://schemas.microsoft.com/office/powerpoint/2010/main" val="13019919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1A979-2F7E-4054-BF4A-EDDEF2BCF36D}"/>
              </a:ext>
            </a:extLst>
          </p:cNvPr>
          <p:cNvSpPr>
            <a:spLocks noGrp="1"/>
          </p:cNvSpPr>
          <p:nvPr>
            <p:ph type="title"/>
          </p:nvPr>
        </p:nvSpPr>
        <p:spPr/>
        <p:txBody>
          <a:bodyPr>
            <a:noAutofit/>
          </a:bodyPr>
          <a:lstStyle/>
          <a:p>
            <a:r>
              <a:rPr lang="en-US" sz="8000" dirty="0">
                <a:effectLst>
                  <a:outerShdw blurRad="38100" dist="38100" dir="2700000" algn="tl">
                    <a:srgbClr val="000000">
                      <a:alpha val="43137"/>
                    </a:srgbClr>
                  </a:outerShdw>
                </a:effectLst>
                <a:latin typeface="Gang of Three" panose="02000000000000000000" pitchFamily="2" charset="0"/>
              </a:rPr>
              <a:t>Food</a:t>
            </a:r>
            <a:endParaRPr lang="en-US" sz="6000" dirty="0">
              <a:effectLst>
                <a:outerShdw blurRad="38100" dist="38100" dir="2700000" algn="tl">
                  <a:srgbClr val="000000">
                    <a:alpha val="43137"/>
                  </a:srgbClr>
                </a:outerShdw>
              </a:effectLst>
              <a:latin typeface="Gang of Three" panose="02000000000000000000" pitchFamily="2" charset="0"/>
            </a:endParaRPr>
          </a:p>
        </p:txBody>
      </p:sp>
      <p:sp>
        <p:nvSpPr>
          <p:cNvPr id="4" name="Text Placeholder 3">
            <a:extLst>
              <a:ext uri="{FF2B5EF4-FFF2-40B4-BE49-F238E27FC236}">
                <a16:creationId xmlns:a16="http://schemas.microsoft.com/office/drawing/2014/main" id="{A86A4B31-6DB7-4A03-886F-AAD02E2A8F7C}"/>
              </a:ext>
            </a:extLst>
          </p:cNvPr>
          <p:cNvSpPr>
            <a:spLocks noGrp="1"/>
          </p:cNvSpPr>
          <p:nvPr>
            <p:ph type="body" sz="half" idx="2"/>
          </p:nvPr>
        </p:nvSpPr>
        <p:spPr>
          <a:xfrm>
            <a:off x="839788" y="2057400"/>
            <a:ext cx="4252329" cy="3811588"/>
          </a:xfrm>
        </p:spPr>
        <p:txBody>
          <a:bodyPr>
            <a:normAutofit/>
          </a:bodyPr>
          <a:lstStyle/>
          <a:p>
            <a:pPr algn="l"/>
            <a:r>
              <a:rPr lang="en-US" sz="4000" b="1" i="0" dirty="0">
                <a:solidFill>
                  <a:srgbClr val="515050"/>
                </a:solidFill>
                <a:effectLst/>
                <a:latin typeface="Harukaze" pitchFamily="2" charset="0"/>
              </a:rPr>
              <a:t>Some of  the greatest and most well known dishes as of today. </a:t>
            </a:r>
            <a:endParaRPr lang="en-US" sz="4000" b="0" i="0" dirty="0">
              <a:solidFill>
                <a:srgbClr val="333333"/>
              </a:solidFill>
              <a:effectLst/>
              <a:latin typeface="Harukaze" pitchFamily="2" charset="0"/>
            </a:endParaRPr>
          </a:p>
        </p:txBody>
      </p:sp>
      <p:pic>
        <p:nvPicPr>
          <p:cNvPr id="2050" name="Picture 2">
            <a:extLst>
              <a:ext uri="{FF2B5EF4-FFF2-40B4-BE49-F238E27FC236}">
                <a16:creationId xmlns:a16="http://schemas.microsoft.com/office/drawing/2014/main" id="{517A4196-9BA2-4986-AB75-FEDD23381586}"/>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l="51" t="8264" r="-51" b="29322"/>
          <a:stretch/>
        </p:blipFill>
        <p:spPr bwMode="auto">
          <a:xfrm>
            <a:off x="5183188" y="987425"/>
            <a:ext cx="6172200" cy="487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4810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1F14F-5F2E-4C54-801C-671622F87D38}"/>
              </a:ext>
            </a:extLst>
          </p:cNvPr>
          <p:cNvSpPr>
            <a:spLocks noGrp="1"/>
          </p:cNvSpPr>
          <p:nvPr>
            <p:ph type="title"/>
          </p:nvPr>
        </p:nvSpPr>
        <p:spPr/>
        <p:txBody>
          <a:bodyPr>
            <a:normAutofit/>
          </a:bodyPr>
          <a:lstStyle/>
          <a:p>
            <a:r>
              <a:rPr lang="en-US" sz="7200" dirty="0">
                <a:effectLst>
                  <a:outerShdw blurRad="38100" dist="38100" dir="2700000" algn="tl">
                    <a:srgbClr val="000000">
                      <a:alpha val="43137"/>
                    </a:srgbClr>
                  </a:outerShdw>
                </a:effectLst>
                <a:latin typeface="Kashima Brush Demo" panose="02000500000000000000" pitchFamily="50" charset="0"/>
              </a:rPr>
              <a:t>Food</a:t>
            </a:r>
          </a:p>
        </p:txBody>
      </p:sp>
      <p:sp>
        <p:nvSpPr>
          <p:cNvPr id="3" name="Content Placeholder 2">
            <a:extLst>
              <a:ext uri="{FF2B5EF4-FFF2-40B4-BE49-F238E27FC236}">
                <a16:creationId xmlns:a16="http://schemas.microsoft.com/office/drawing/2014/main" id="{48A51AAA-DE5F-4B66-AE5C-AE183BC8150B}"/>
              </a:ext>
            </a:extLst>
          </p:cNvPr>
          <p:cNvSpPr>
            <a:spLocks noGrp="1"/>
          </p:cNvSpPr>
          <p:nvPr>
            <p:ph idx="1"/>
          </p:nvPr>
        </p:nvSpPr>
        <p:spPr/>
        <p:txBody>
          <a:bodyPr>
            <a:normAutofit fontScale="77500" lnSpcReduction="20000"/>
          </a:bodyPr>
          <a:lstStyle/>
          <a:p>
            <a:pPr>
              <a:lnSpc>
                <a:spcPct val="150000"/>
              </a:lnSpc>
            </a:pPr>
            <a:r>
              <a:rPr lang="en-US" b="1" i="0" dirty="0">
                <a:effectLst/>
                <a:latin typeface="Harukaze" pitchFamily="2" charset="0"/>
              </a:rPr>
              <a:t>Chinese cuisine is an important part of Chinese culture and includes cuisines originating from China. Because of the Chinese diaspora and historical power of the country, Chinese cuisine has influenced many other cuisines in Asia and beyond, with modifications made to cater to local palates. Chinese food staples such as rice, soy sauce, noodles, tea, chili oil, and tofu, and utensils such as chopsticks and the wok, can now be found worldwide.</a:t>
            </a:r>
          </a:p>
          <a:p>
            <a:pPr>
              <a:lnSpc>
                <a:spcPct val="150000"/>
              </a:lnSpc>
            </a:pPr>
            <a:r>
              <a:rPr lang="en-US" b="1" i="0" dirty="0">
                <a:effectLst/>
                <a:latin typeface="Harukaze" pitchFamily="2" charset="0"/>
              </a:rPr>
              <a:t>The preferences for seasoning and cooking techniques of Chinese provinces depend on differences in historical background and ethnic groups. Geographic features including mountains, rivers, forests, and deserts also have a strong effect on the local available ingredients, considering that the climate of China varies from tropical in the south to subarctic in the northeast. Imperial royal and noble preference also plays a role in the change of Chinese cuisine. Because of imperial expansion and trading, ingredients and cooking techniques from other cultures have been integrated into Chinese cuisines over time.</a:t>
            </a:r>
            <a:endParaRPr lang="en-US" dirty="0">
              <a:latin typeface="Harukaze" pitchFamily="2" charset="0"/>
            </a:endParaRPr>
          </a:p>
        </p:txBody>
      </p:sp>
      <p:sp>
        <p:nvSpPr>
          <p:cNvPr id="4" name="TextBox 3">
            <a:extLst>
              <a:ext uri="{FF2B5EF4-FFF2-40B4-BE49-F238E27FC236}">
                <a16:creationId xmlns:a16="http://schemas.microsoft.com/office/drawing/2014/main" id="{BBEFFEC5-1634-4246-844A-3CD0447E715F}"/>
              </a:ext>
            </a:extLst>
          </p:cNvPr>
          <p:cNvSpPr txBox="1"/>
          <p:nvPr/>
        </p:nvSpPr>
        <p:spPr>
          <a:xfrm>
            <a:off x="10026942" y="643185"/>
            <a:ext cx="1326858"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食物</a:t>
            </a:r>
          </a:p>
        </p:txBody>
      </p:sp>
    </p:spTree>
    <p:extLst>
      <p:ext uri="{BB962C8B-B14F-4D97-AF65-F5344CB8AC3E}">
        <p14:creationId xmlns:p14="http://schemas.microsoft.com/office/powerpoint/2010/main" val="20592446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1A979-2F7E-4054-BF4A-EDDEF2BCF36D}"/>
              </a:ext>
            </a:extLst>
          </p:cNvPr>
          <p:cNvSpPr>
            <a:spLocks noGrp="1"/>
          </p:cNvSpPr>
          <p:nvPr>
            <p:ph type="title"/>
          </p:nvPr>
        </p:nvSpPr>
        <p:spPr/>
        <p:txBody>
          <a:bodyPr>
            <a:noAutofit/>
          </a:bodyPr>
          <a:lstStyle/>
          <a:p>
            <a:r>
              <a:rPr lang="en-US" sz="7200" dirty="0">
                <a:effectLst>
                  <a:outerShdw blurRad="38100" dist="38100" dir="2700000" algn="tl">
                    <a:srgbClr val="000000">
                      <a:alpha val="43137"/>
                    </a:srgbClr>
                  </a:outerShdw>
                </a:effectLst>
                <a:latin typeface="Gang of Three" panose="02000000000000000000" pitchFamily="2" charset="0"/>
              </a:rPr>
              <a:t>Climate</a:t>
            </a:r>
            <a:endParaRPr lang="en-US" sz="5400" dirty="0">
              <a:effectLst>
                <a:outerShdw blurRad="38100" dist="38100" dir="2700000" algn="tl">
                  <a:srgbClr val="000000">
                    <a:alpha val="43137"/>
                  </a:srgbClr>
                </a:outerShdw>
              </a:effectLst>
              <a:latin typeface="Gang of Three" panose="02000000000000000000" pitchFamily="2" charset="0"/>
            </a:endParaRPr>
          </a:p>
        </p:txBody>
      </p:sp>
      <p:sp>
        <p:nvSpPr>
          <p:cNvPr id="4" name="Text Placeholder 3">
            <a:extLst>
              <a:ext uri="{FF2B5EF4-FFF2-40B4-BE49-F238E27FC236}">
                <a16:creationId xmlns:a16="http://schemas.microsoft.com/office/drawing/2014/main" id="{A86A4B31-6DB7-4A03-886F-AAD02E2A8F7C}"/>
              </a:ext>
            </a:extLst>
          </p:cNvPr>
          <p:cNvSpPr>
            <a:spLocks noGrp="1"/>
          </p:cNvSpPr>
          <p:nvPr>
            <p:ph type="body" sz="half" idx="2"/>
          </p:nvPr>
        </p:nvSpPr>
        <p:spPr>
          <a:xfrm>
            <a:off x="839788" y="2057400"/>
            <a:ext cx="4252329" cy="3811588"/>
          </a:xfrm>
        </p:spPr>
        <p:txBody>
          <a:bodyPr>
            <a:normAutofit/>
          </a:bodyPr>
          <a:lstStyle/>
          <a:p>
            <a:pPr algn="l"/>
            <a:r>
              <a:rPr lang="en-US" sz="4000" b="1" i="0" dirty="0">
                <a:solidFill>
                  <a:srgbClr val="515050"/>
                </a:solidFill>
                <a:effectLst/>
                <a:latin typeface="Harukaze" pitchFamily="2" charset="0"/>
              </a:rPr>
              <a:t>Always on the top!</a:t>
            </a:r>
            <a:endParaRPr lang="en-US" sz="4000" b="0" i="0" dirty="0">
              <a:solidFill>
                <a:srgbClr val="333333"/>
              </a:solidFill>
              <a:effectLst/>
              <a:latin typeface="Harukaze" pitchFamily="2" charset="0"/>
            </a:endParaRPr>
          </a:p>
        </p:txBody>
      </p:sp>
      <p:pic>
        <p:nvPicPr>
          <p:cNvPr id="2050" name="Picture 2">
            <a:extLst>
              <a:ext uri="{FF2B5EF4-FFF2-40B4-BE49-F238E27FC236}">
                <a16:creationId xmlns:a16="http://schemas.microsoft.com/office/drawing/2014/main" id="{517A4196-9BA2-4986-AB75-FEDD23381586}"/>
              </a:ext>
            </a:extLst>
          </p:cNvPr>
          <p:cNvPicPr>
            <a:picLocks noGrp="1" noChangeAspect="1" noChangeArrowheads="1"/>
          </p:cNvPicPr>
          <p:nvPr>
            <p:ph type="pic" idx="1"/>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4354" r="-4354"/>
          <a:stretch/>
        </p:blipFill>
        <p:spPr bwMode="auto">
          <a:xfrm>
            <a:off x="4973463" y="987425"/>
            <a:ext cx="6172200" cy="487362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30B5D18-7140-4B94-8271-1E60090D63DF}"/>
              </a:ext>
            </a:extLst>
          </p:cNvPr>
          <p:cNvSpPr txBox="1"/>
          <p:nvPr/>
        </p:nvSpPr>
        <p:spPr>
          <a:xfrm>
            <a:off x="10026942" y="643185"/>
            <a:ext cx="1326858" cy="769441"/>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latin typeface="FZKai-Z03" panose="03000509000000000000" pitchFamily="65" charset="-122"/>
                <a:ea typeface="FZKai-Z03" panose="03000509000000000000" pitchFamily="65" charset="-122"/>
                <a:cs typeface="Noto Sans Display" panose="020B0502040504020204" pitchFamily="34" charset="0"/>
              </a:rPr>
              <a:t>气候</a:t>
            </a:r>
          </a:p>
        </p:txBody>
      </p:sp>
    </p:spTree>
    <p:extLst>
      <p:ext uri="{BB962C8B-B14F-4D97-AF65-F5344CB8AC3E}">
        <p14:creationId xmlns:p14="http://schemas.microsoft.com/office/powerpoint/2010/main" val="60879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832</Words>
  <Application>Microsoft Office PowerPoint</Application>
  <PresentationFormat>Widescreen</PresentationFormat>
  <Paragraphs>46</Paragraphs>
  <Slides>14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FZKai-Z03</vt:lpstr>
      <vt:lpstr>Noto Sans SC</vt:lpstr>
      <vt:lpstr>Arial</vt:lpstr>
      <vt:lpstr>Calibri</vt:lpstr>
      <vt:lpstr>Calibri Light</vt:lpstr>
      <vt:lpstr>Gang of Three</vt:lpstr>
      <vt:lpstr>Harukaze</vt:lpstr>
      <vt:lpstr>Kashima Brush Demo</vt:lpstr>
      <vt:lpstr>Zenzai Itacha</vt:lpstr>
      <vt:lpstr>Office Theme</vt:lpstr>
      <vt:lpstr>China &amp; History</vt:lpstr>
      <vt:lpstr>Flag</vt:lpstr>
      <vt:lpstr>Emblem</vt:lpstr>
      <vt:lpstr>Brief</vt:lpstr>
      <vt:lpstr>MAP</vt:lpstr>
      <vt:lpstr>Language</vt:lpstr>
      <vt:lpstr>Food</vt:lpstr>
      <vt:lpstr>Food</vt:lpstr>
      <vt:lpstr>Climate</vt:lpstr>
      <vt:lpstr>Climate</vt:lpstr>
      <vt:lpstr>Population</vt:lpstr>
      <vt:lpstr>Currency</vt:lpstr>
      <vt:lpstr>Currency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China &amp; History</dc:title>
  <dc:creator>Muhammad Arsalan</dc:creator>
  <cp:lastModifiedBy>Muhammad Arsalan</cp:lastModifiedBy>
  <cp:revision>6</cp:revision>
  <dcterms:created xsi:type="dcterms:W3CDTF">2022-01-26T19:59:37Z</dcterms:created>
  <dcterms:modified xsi:type="dcterms:W3CDTF">2022-01-27T17:32:25Z</dcterms:modified>
</cp:coreProperties>
</file>

<file path=docProps/thumbnail.jpeg>
</file>